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93" r:id="rId2"/>
    <p:sldId id="378" r:id="rId3"/>
    <p:sldId id="395" r:id="rId4"/>
    <p:sldId id="394" r:id="rId5"/>
    <p:sldId id="392" r:id="rId6"/>
    <p:sldId id="367" r:id="rId7"/>
    <p:sldId id="380" r:id="rId8"/>
    <p:sldId id="385" r:id="rId9"/>
    <p:sldId id="391" r:id="rId10"/>
    <p:sldId id="386" r:id="rId11"/>
    <p:sldId id="379" r:id="rId12"/>
    <p:sldId id="381" r:id="rId13"/>
    <p:sldId id="387" r:id="rId14"/>
    <p:sldId id="382" r:id="rId15"/>
    <p:sldId id="383" r:id="rId16"/>
    <p:sldId id="390" r:id="rId17"/>
    <p:sldId id="388" r:id="rId18"/>
    <p:sldId id="384" r:id="rId19"/>
    <p:sldId id="389" r:id="rId20"/>
  </p:sldIdLst>
  <p:sldSz cx="9144000" cy="6858000" type="screen4x3"/>
  <p:notesSz cx="6810375"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612">
          <p15:clr>
            <a:srgbClr val="A4A3A4"/>
          </p15:clr>
        </p15:guide>
        <p15:guide id="3" orient="horz" pos="663">
          <p15:clr>
            <a:srgbClr val="A4A3A4"/>
          </p15:clr>
        </p15:guide>
        <p15:guide id="4" pos="5329">
          <p15:clr>
            <a:srgbClr val="A4A3A4"/>
          </p15:clr>
        </p15:guide>
        <p15:guide id="5" pos="431">
          <p15:clr>
            <a:srgbClr val="A4A3A4"/>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D1B"/>
    <a:srgbClr val="51A7C8"/>
    <a:srgbClr val="76AD1C"/>
    <a:srgbClr val="003374"/>
    <a:srgbClr val="0570FF"/>
    <a:srgbClr val="D3DF89"/>
    <a:srgbClr val="BAE86E"/>
    <a:srgbClr val="65A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1" autoAdjust="0"/>
  </p:normalViewPr>
  <p:slideViewPr>
    <p:cSldViewPr showGuides="1">
      <p:cViewPr varScale="1">
        <p:scale>
          <a:sx n="71" d="100"/>
          <a:sy n="71" d="100"/>
        </p:scale>
        <p:origin x="1356" y="54"/>
      </p:cViewPr>
      <p:guideLst>
        <p:guide orient="horz" pos="2160"/>
        <p:guide orient="horz" pos="3612"/>
        <p:guide orient="horz" pos="663"/>
        <p:guide pos="5329"/>
        <p:guide pos="431"/>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3B4A9A0A-E4D6-46D7-A704-A0EB5BEA8E0A}" type="datetimeFigureOut">
              <a:rPr lang="it-IT" smtClean="0"/>
              <a:t>24/10/2016</a:t>
            </a:fld>
            <a:endParaRPr lang="it-IT"/>
          </a:p>
        </p:txBody>
      </p:sp>
      <p:sp>
        <p:nvSpPr>
          <p:cNvPr id="4" name="Segnaposto piè di pagina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B5804C8B-65B6-4DBE-A0D5-C4E9EB40306E}" type="slidenum">
              <a:rPr lang="it-IT" smtClean="0"/>
              <a:t>‹N›</a:t>
            </a:fld>
            <a:endParaRPr lang="it-IT"/>
          </a:p>
        </p:txBody>
      </p:sp>
    </p:spTree>
    <p:extLst>
      <p:ext uri="{BB962C8B-B14F-4D97-AF65-F5344CB8AC3E}">
        <p14:creationId xmlns:p14="http://schemas.microsoft.com/office/powerpoint/2010/main" val="23457893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BBC0E68B-862D-4489-BE1D-42A08BB893B6}" type="datetimeFigureOut">
              <a:rPr lang="it-IT" smtClean="0"/>
              <a:t>24/10/2016</a:t>
            </a:fld>
            <a:endParaRPr lang="it-IT"/>
          </a:p>
        </p:txBody>
      </p:sp>
      <p:sp>
        <p:nvSpPr>
          <p:cNvPr id="4" name="Segnaposto immagine diapositiva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27E81FAF-99E0-4D52-88AD-CB6FA1BCC299}" type="slidenum">
              <a:rPr lang="it-IT" smtClean="0"/>
              <a:t>‹N›</a:t>
            </a:fld>
            <a:endParaRPr lang="it-IT"/>
          </a:p>
        </p:txBody>
      </p:sp>
    </p:spTree>
    <p:extLst>
      <p:ext uri="{BB962C8B-B14F-4D97-AF65-F5344CB8AC3E}">
        <p14:creationId xmlns:p14="http://schemas.microsoft.com/office/powerpoint/2010/main" val="25808704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808870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1°">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lvl1pPr>
              <a:defRPr i="1" cap="small" baseline="0">
                <a:solidFill>
                  <a:schemeClr val="tx2"/>
                </a:solidFill>
                <a:effectLst>
                  <a:outerShdw blurRad="38100" dist="38100" dir="2700000" algn="tl">
                    <a:srgbClr val="000000">
                      <a:alpha val="43137"/>
                    </a:srgbClr>
                  </a:outerShdw>
                </a:effectLst>
              </a:defRPr>
            </a:lvl1pPr>
          </a:lstStyle>
          <a:p>
            <a:endParaRPr lang="it-IT" dirty="0"/>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4417" y="3461274"/>
            <a:ext cx="5895166" cy="228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K:\SISTEMA-QUALITA'-CONSULMAN\02-Normativa\06-Manuali per l'utente\03-Manuale_Immagine_2007\02-Modelli\Logotipi\consulma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4213" y="408856"/>
            <a:ext cx="3672408" cy="37316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1625" y1="57500" x2="32125" y2="44833"/>
                        <a14:foregroundMark x1="27875" y1="53667" x2="78750" y2="46167"/>
                        <a14:foregroundMark x1="42500" y1="45833" x2="81750" y2="55167"/>
                      </a14:backgroundRemoval>
                    </a14:imgEffect>
                  </a14:imgLayer>
                </a14:imgProps>
              </a:ext>
              <a:ext uri="{28A0092B-C50C-407E-A947-70E740481C1C}">
                <a14:useLocalDpi xmlns:a14="http://schemas.microsoft.com/office/drawing/2010/main" val="0"/>
              </a:ext>
            </a:extLst>
          </a:blip>
          <a:srcRect l="13751" t="26190" r="15333" b="23753"/>
          <a:stretch/>
        </p:blipFill>
        <p:spPr>
          <a:xfrm>
            <a:off x="5940152" y="289456"/>
            <a:ext cx="1422977" cy="75334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8632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olo 2°">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lvl1pPr>
              <a:defRPr i="1" cap="small" baseline="0">
                <a:solidFill>
                  <a:schemeClr val="tx2"/>
                </a:solidFill>
                <a:effectLst>
                  <a:outerShdw blurRad="38100" dist="38100" dir="2700000" algn="tl">
                    <a:srgbClr val="000000">
                      <a:alpha val="43137"/>
                    </a:srgbClr>
                  </a:outerShdw>
                </a:effectLst>
              </a:defRPr>
            </a:lvl1pPr>
          </a:lstStyle>
          <a:p>
            <a:endParaRPr lang="it-IT" dirty="0"/>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pic>
        <p:nvPicPr>
          <p:cNvPr id="5" name="Immagine 4" descr="consulman.png"/>
          <p:cNvPicPr>
            <a:picLocks noChangeAspect="1"/>
          </p:cNvPicPr>
          <p:nvPr userDrawn="1"/>
        </p:nvPicPr>
        <p:blipFill>
          <a:blip r:embed="rId2" cstate="print"/>
          <a:stretch>
            <a:fillRect/>
          </a:stretch>
        </p:blipFill>
        <p:spPr>
          <a:xfrm>
            <a:off x="251520" y="6419814"/>
            <a:ext cx="2733273" cy="202749"/>
          </a:xfrm>
          <a:prstGeom prst="rect">
            <a:avLst/>
          </a:prstGeom>
        </p:spPr>
      </p:pic>
      <p:pic>
        <p:nvPicPr>
          <p:cNvPr id="6" name="Immagine 5"/>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31625" y1="57500" x2="32125" y2="44833"/>
                        <a14:foregroundMark x1="27875" y1="53667" x2="78750" y2="46167"/>
                        <a14:foregroundMark x1="42500" y1="45833" x2="81750" y2="55167"/>
                      </a14:backgroundRemoval>
                    </a14:imgEffect>
                  </a14:imgLayer>
                </a14:imgProps>
              </a:ext>
              <a:ext uri="{28A0092B-C50C-407E-A947-70E740481C1C}">
                <a14:useLocalDpi xmlns:a14="http://schemas.microsoft.com/office/drawing/2010/main" val="0"/>
              </a:ext>
            </a:extLst>
          </a:blip>
          <a:srcRect l="13751" t="26190" r="15333" b="23753"/>
          <a:stretch/>
        </p:blipFill>
        <p:spPr>
          <a:xfrm>
            <a:off x="7884368" y="6181863"/>
            <a:ext cx="785639" cy="41592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7714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uota+Titolo">
    <p:spTree>
      <p:nvGrpSpPr>
        <p:cNvPr id="1" name=""/>
        <p:cNvGrpSpPr/>
        <p:nvPr/>
      </p:nvGrpSpPr>
      <p:grpSpPr>
        <a:xfrm>
          <a:off x="0" y="0"/>
          <a:ext cx="0" cy="0"/>
          <a:chOff x="0" y="0"/>
          <a:chExt cx="0" cy="0"/>
        </a:xfrm>
      </p:grpSpPr>
      <p:sp>
        <p:nvSpPr>
          <p:cNvPr id="9" name="Titolo 8"/>
          <p:cNvSpPr>
            <a:spLocks noGrp="1"/>
          </p:cNvSpPr>
          <p:nvPr>
            <p:ph type="title"/>
          </p:nvPr>
        </p:nvSpPr>
        <p:spPr>
          <a:xfrm>
            <a:off x="323528" y="418654"/>
            <a:ext cx="7704856" cy="490066"/>
          </a:xfrm>
          <a:prstGeom prst="rect">
            <a:avLst/>
          </a:prstGeom>
        </p:spPr>
        <p:txBody>
          <a:bodyPr/>
          <a:lstStyle>
            <a:lvl1pPr algn="l">
              <a:defRPr sz="2500" cap="small" baseline="0">
                <a:solidFill>
                  <a:schemeClr val="tx2"/>
                </a:solidFill>
              </a:defRPr>
            </a:lvl1pPr>
          </a:lstStyle>
          <a:p>
            <a:r>
              <a:rPr lang="it-IT" dirty="0" smtClean="0"/>
              <a:t>Fare clic per modificare lo stile del titolo</a:t>
            </a:r>
            <a:endParaRPr lang="it-IT" dirty="0"/>
          </a:p>
        </p:txBody>
      </p:sp>
      <p:pic>
        <p:nvPicPr>
          <p:cNvPr id="4" name="Immagine 3" descr="consulman.png"/>
          <p:cNvPicPr>
            <a:picLocks noChangeAspect="1"/>
          </p:cNvPicPr>
          <p:nvPr userDrawn="1"/>
        </p:nvPicPr>
        <p:blipFill>
          <a:blip r:embed="rId2" cstate="print"/>
          <a:stretch>
            <a:fillRect/>
          </a:stretch>
        </p:blipFill>
        <p:spPr>
          <a:xfrm>
            <a:off x="251520" y="6419814"/>
            <a:ext cx="2733273" cy="202749"/>
          </a:xfrm>
          <a:prstGeom prst="rect">
            <a:avLst/>
          </a:prstGeom>
        </p:spPr>
      </p:pic>
      <p:pic>
        <p:nvPicPr>
          <p:cNvPr id="6" name="Immagine 5"/>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31625" y1="57500" x2="32125" y2="44833"/>
                        <a14:foregroundMark x1="27875" y1="53667" x2="78750" y2="46167"/>
                        <a14:foregroundMark x1="42500" y1="45833" x2="81750" y2="55167"/>
                      </a14:backgroundRemoval>
                    </a14:imgEffect>
                  </a14:imgLayer>
                </a14:imgProps>
              </a:ext>
              <a:ext uri="{28A0092B-C50C-407E-A947-70E740481C1C}">
                <a14:useLocalDpi xmlns:a14="http://schemas.microsoft.com/office/drawing/2010/main" val="0"/>
              </a:ext>
            </a:extLst>
          </a:blip>
          <a:srcRect l="13751" t="26190" r="15333" b="23753"/>
          <a:stretch/>
        </p:blipFill>
        <p:spPr>
          <a:xfrm>
            <a:off x="7884368" y="6181863"/>
            <a:ext cx="785639" cy="41592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0888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po 8"/>
          <p:cNvGrpSpPr/>
          <p:nvPr userDrawn="1"/>
        </p:nvGrpSpPr>
        <p:grpSpPr>
          <a:xfrm>
            <a:off x="-2" y="6741370"/>
            <a:ext cx="9144000" cy="119632"/>
            <a:chOff x="-2" y="6741370"/>
            <a:chExt cx="9144000" cy="119632"/>
          </a:xfrm>
        </p:grpSpPr>
        <p:sp>
          <p:nvSpPr>
            <p:cNvPr id="13" name="Rettangolo 12"/>
            <p:cNvSpPr/>
            <p:nvPr userDrawn="1"/>
          </p:nvSpPr>
          <p:spPr>
            <a:xfrm rot="5400000">
              <a:off x="2226182" y="4515186"/>
              <a:ext cx="119631"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4" name="Rettangolo 13"/>
            <p:cNvSpPr/>
            <p:nvPr userDrawn="1"/>
          </p:nvSpPr>
          <p:spPr>
            <a:xfrm rot="5400000">
              <a:off x="6798182" y="4515187"/>
              <a:ext cx="119631" cy="4572000"/>
            </a:xfrm>
            <a:prstGeom prst="rect">
              <a:avLst/>
            </a:prstGeom>
            <a:solidFill>
              <a:srgbClr val="77AD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grpSp>
      <p:grpSp>
        <p:nvGrpSpPr>
          <p:cNvPr id="15" name="Gruppo 14"/>
          <p:cNvGrpSpPr/>
          <p:nvPr userDrawn="1"/>
        </p:nvGrpSpPr>
        <p:grpSpPr>
          <a:xfrm flipH="1">
            <a:off x="-3" y="0"/>
            <a:ext cx="9144000" cy="119632"/>
            <a:chOff x="-2" y="6741370"/>
            <a:chExt cx="9144000" cy="119632"/>
          </a:xfrm>
        </p:grpSpPr>
        <p:sp>
          <p:nvSpPr>
            <p:cNvPr id="16" name="Rettangolo 15"/>
            <p:cNvSpPr/>
            <p:nvPr userDrawn="1"/>
          </p:nvSpPr>
          <p:spPr>
            <a:xfrm rot="5400000">
              <a:off x="2226182" y="4515186"/>
              <a:ext cx="119631"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7" name="Rettangolo 16"/>
            <p:cNvSpPr/>
            <p:nvPr userDrawn="1"/>
          </p:nvSpPr>
          <p:spPr>
            <a:xfrm rot="5400000">
              <a:off x="6798182" y="4515187"/>
              <a:ext cx="119631" cy="4572000"/>
            </a:xfrm>
            <a:prstGeom prst="rect">
              <a:avLst/>
            </a:prstGeom>
            <a:solidFill>
              <a:srgbClr val="77AD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grpSp>
      <p:sp>
        <p:nvSpPr>
          <p:cNvPr id="18" name="Segnaposto testo 7"/>
          <p:cNvSpPr txBox="1">
            <a:spLocks/>
          </p:cNvSpPr>
          <p:nvPr userDrawn="1"/>
        </p:nvSpPr>
        <p:spPr>
          <a:xfrm>
            <a:off x="4578993" y="6614772"/>
            <a:ext cx="1336782" cy="365125"/>
          </a:xfrm>
          <a:prstGeom prst="rect">
            <a:avLst/>
          </a:prstGeom>
        </p:spPr>
        <p:txBody>
          <a:bodyPr vert="horz" lIns="91440" tIns="45720" rIns="91440" bIns="45720" rtlCol="0" anchor="ctr"/>
          <a:lstStyle>
            <a:defPPr>
              <a:defRPr lang="it-IT"/>
            </a:defPPr>
            <a:lvl1pPr algn="ctr">
              <a:defRPr sz="1000">
                <a:solidFill>
                  <a:schemeClr val="tx1">
                    <a:tint val="75000"/>
                  </a:schemeClr>
                </a:solidFill>
              </a:defRPr>
            </a:lvl1pPr>
          </a:lstStyle>
          <a:p>
            <a:pPr lvl="0" algn="ctr"/>
            <a:r>
              <a:rPr lang="it-IT" sz="900" dirty="0" smtClean="0">
                <a:solidFill>
                  <a:schemeClr val="bg1"/>
                </a:solidFill>
              </a:rPr>
              <a:t>DOMINO</a:t>
            </a:r>
            <a:endParaRPr lang="it-IT" sz="900" dirty="0">
              <a:solidFill>
                <a:schemeClr val="bg1"/>
              </a:solidFill>
            </a:endParaRPr>
          </a:p>
        </p:txBody>
      </p:sp>
      <p:sp>
        <p:nvSpPr>
          <p:cNvPr id="19" name="Segnaposto testo 7"/>
          <p:cNvSpPr txBox="1">
            <a:spLocks/>
          </p:cNvSpPr>
          <p:nvPr userDrawn="1"/>
        </p:nvSpPr>
        <p:spPr>
          <a:xfrm>
            <a:off x="6635855" y="6609782"/>
            <a:ext cx="1336782" cy="365125"/>
          </a:xfrm>
          <a:prstGeom prst="rect">
            <a:avLst/>
          </a:prstGeom>
        </p:spPr>
        <p:txBody>
          <a:bodyPr vert="horz" lIns="91440" tIns="45720" rIns="91440" bIns="45720" rtlCol="0" anchor="ctr"/>
          <a:lstStyle>
            <a:defPPr>
              <a:defRPr lang="it-IT"/>
            </a:defPPr>
            <a:lvl1pPr algn="ctr">
              <a:defRPr sz="1000">
                <a:solidFill>
                  <a:schemeClr val="tx1">
                    <a:tint val="75000"/>
                  </a:schemeClr>
                </a:solidFill>
              </a:defRPr>
            </a:lvl1pPr>
          </a:lstStyle>
          <a:p>
            <a:pPr lvl="0" algn="ctr"/>
            <a:r>
              <a:rPr lang="it-IT" sz="900" dirty="0" smtClean="0">
                <a:solidFill>
                  <a:schemeClr val="bg1"/>
                </a:solidFill>
              </a:rPr>
              <a:t>Data rev.</a:t>
            </a:r>
            <a:r>
              <a:rPr lang="it-IT" sz="900" baseline="0" dirty="0" smtClean="0">
                <a:solidFill>
                  <a:schemeClr val="bg1"/>
                </a:solidFill>
              </a:rPr>
              <a:t> 13/10/2016</a:t>
            </a:r>
            <a:endParaRPr lang="it-IT" sz="900" dirty="0">
              <a:solidFill>
                <a:schemeClr val="bg1"/>
              </a:solidFill>
            </a:endParaRPr>
          </a:p>
        </p:txBody>
      </p:sp>
      <p:sp>
        <p:nvSpPr>
          <p:cNvPr id="20" name="Segnaposto testo 7"/>
          <p:cNvSpPr txBox="1">
            <a:spLocks/>
          </p:cNvSpPr>
          <p:nvPr userDrawn="1"/>
        </p:nvSpPr>
        <p:spPr>
          <a:xfrm>
            <a:off x="5958331" y="6609783"/>
            <a:ext cx="490945" cy="365125"/>
          </a:xfrm>
          <a:prstGeom prst="rect">
            <a:avLst/>
          </a:prstGeom>
        </p:spPr>
        <p:txBody>
          <a:bodyPr vert="horz" lIns="91440" tIns="45720" rIns="91440" bIns="45720" rtlCol="0" anchor="ctr"/>
          <a:lstStyle>
            <a:defPPr>
              <a:defRPr lang="it-IT"/>
            </a:defPPr>
            <a:lvl1pPr algn="ctr">
              <a:defRPr sz="1000">
                <a:solidFill>
                  <a:schemeClr val="tx1">
                    <a:tint val="75000"/>
                  </a:schemeClr>
                </a:solidFill>
              </a:defRPr>
            </a:lvl1pPr>
          </a:lstStyle>
          <a:p>
            <a:pPr lvl="0" algn="ctr"/>
            <a:fld id="{54083E79-75AD-4D1E-98AB-33A0D8D450E2}" type="slidenum">
              <a:rPr lang="it-IT" sz="900" smtClean="0">
                <a:solidFill>
                  <a:schemeClr val="bg1"/>
                </a:solidFill>
              </a:rPr>
              <a:pPr lvl="0" algn="ctr"/>
              <a:t>‹N›</a:t>
            </a:fld>
            <a:endParaRPr lang="it-IT" sz="900" dirty="0">
              <a:solidFill>
                <a:schemeClr val="bg1"/>
              </a:solidFill>
            </a:endParaRPr>
          </a:p>
        </p:txBody>
      </p:sp>
    </p:spTree>
    <p:extLst>
      <p:ext uri="{BB962C8B-B14F-4D97-AF65-F5344CB8AC3E}">
        <p14:creationId xmlns:p14="http://schemas.microsoft.com/office/powerpoint/2010/main" val="16757921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ormazionemanital.it/00pco/"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ormazionemanital.it/0pco/public/login.php"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034" y="1052736"/>
            <a:ext cx="5091930" cy="1978491"/>
          </a:xfrm>
          <a:prstGeom prst="rect">
            <a:avLst/>
          </a:prstGeom>
        </p:spPr>
      </p:pic>
      <p:sp>
        <p:nvSpPr>
          <p:cNvPr id="12" name="Rettangolo 11"/>
          <p:cNvSpPr/>
          <p:nvPr/>
        </p:nvSpPr>
        <p:spPr>
          <a:xfrm>
            <a:off x="179512" y="188640"/>
            <a:ext cx="4680520" cy="720080"/>
          </a:xfrm>
          <a:prstGeom prst="rect">
            <a:avLst/>
          </a:prstGeom>
          <a:solidFill>
            <a:srgbClr val="51A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1547664" y="3429000"/>
            <a:ext cx="6048672" cy="2376264"/>
          </a:xfrm>
          <a:prstGeom prst="rect">
            <a:avLst/>
          </a:prstGeom>
          <a:solidFill>
            <a:srgbClr val="51A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786" y="3642264"/>
            <a:ext cx="5525271" cy="2143424"/>
          </a:xfrm>
          <a:prstGeom prst="rect">
            <a:avLst/>
          </a:prstGeom>
        </p:spPr>
      </p:pic>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417133"/>
            <a:ext cx="3672409" cy="373163"/>
          </a:xfrm>
          <a:prstGeom prst="rect">
            <a:avLst/>
          </a:prstGeom>
        </p:spPr>
      </p:pic>
    </p:spTree>
    <p:extLst>
      <p:ext uri="{BB962C8B-B14F-4D97-AF65-F5344CB8AC3E}">
        <p14:creationId xmlns:p14="http://schemas.microsoft.com/office/powerpoint/2010/main" val="135163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2" name="CasellaDiTesto 1"/>
          <p:cNvSpPr txBox="1"/>
          <p:nvPr/>
        </p:nvSpPr>
        <p:spPr>
          <a:xfrm>
            <a:off x="438163" y="427020"/>
            <a:ext cx="8208912" cy="584775"/>
          </a:xfrm>
          <a:prstGeom prst="rect">
            <a:avLst/>
          </a:prstGeom>
          <a:noFill/>
        </p:spPr>
        <p:txBody>
          <a:bodyPr wrap="square" rtlCol="0">
            <a:spAutoFit/>
          </a:bodyPr>
          <a:lstStyle/>
          <a:p>
            <a:r>
              <a:rPr lang="it-IT" sz="3200" b="1" cap="small" dirty="0">
                <a:solidFill>
                  <a:schemeClr val="bg1"/>
                </a:solidFill>
              </a:rPr>
              <a:t>PIATTAFORMA DOMINO - COMPETENZE</a:t>
            </a:r>
            <a:endParaRPr lang="it-IT" sz="3200" b="1" cap="small" dirty="0">
              <a:solidFill>
                <a:schemeClr val="bg1"/>
              </a:solidFill>
            </a:endParaRPr>
          </a:p>
        </p:txBody>
      </p:sp>
      <p:sp>
        <p:nvSpPr>
          <p:cNvPr id="4" name="CasellaDiTesto 3"/>
          <p:cNvSpPr txBox="1"/>
          <p:nvPr/>
        </p:nvSpPr>
        <p:spPr>
          <a:xfrm>
            <a:off x="863588" y="1011795"/>
            <a:ext cx="7704856" cy="369332"/>
          </a:xfrm>
          <a:prstGeom prst="rect">
            <a:avLst/>
          </a:prstGeom>
          <a:noFill/>
        </p:spPr>
        <p:txBody>
          <a:bodyPr wrap="square" rtlCol="0">
            <a:spAutoFit/>
          </a:bodyPr>
          <a:lstStyle/>
          <a:p>
            <a:pPr algn="just"/>
            <a:r>
              <a:rPr lang="it-IT" dirty="0">
                <a:solidFill>
                  <a:schemeClr val="bg1"/>
                </a:solidFill>
              </a:rPr>
              <a:t>Le competenze sono descritte per Conoscenze e Abilità</a:t>
            </a:r>
            <a:endParaRPr lang="it-IT" dirty="0">
              <a:solidFill>
                <a:schemeClr val="bg1"/>
              </a:solidFill>
            </a:endParaRPr>
          </a:p>
        </p:txBody>
      </p:sp>
      <p:pic>
        <p:nvPicPr>
          <p:cNvPr id="5" name="Picture 2" descr="R:\PROD-CLIENTI-CONSULMAN\Manital-2015-Gallo\03 - Stefano\99 - TEMP\Competenze Piattafor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67" y="1772816"/>
            <a:ext cx="8555705" cy="395072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4" name="CasellaDiTesto 3"/>
          <p:cNvSpPr txBox="1"/>
          <p:nvPr/>
        </p:nvSpPr>
        <p:spPr>
          <a:xfrm>
            <a:off x="467544" y="1102161"/>
            <a:ext cx="3528392" cy="1077218"/>
          </a:xfrm>
          <a:prstGeom prst="rect">
            <a:avLst/>
          </a:prstGeom>
          <a:solidFill>
            <a:schemeClr val="bg1"/>
          </a:solidFill>
          <a:ln w="19050">
            <a:solidFill>
              <a:schemeClr val="tx2"/>
            </a:solidFill>
          </a:ln>
        </p:spPr>
        <p:txBody>
          <a:bodyPr wrap="square" rtlCol="0">
            <a:spAutoFit/>
          </a:bodyPr>
          <a:lstStyle/>
          <a:p>
            <a:pPr algn="ctr"/>
            <a:r>
              <a:rPr lang="it-IT" sz="3200" b="1" cap="small" dirty="0">
                <a:solidFill>
                  <a:srgbClr val="002060"/>
                </a:solidFill>
              </a:rPr>
              <a:t>PROFILO DI </a:t>
            </a:r>
            <a:endParaRPr lang="it-IT" sz="3200" b="1" cap="small" dirty="0" smtClean="0">
              <a:solidFill>
                <a:srgbClr val="002060"/>
              </a:solidFill>
            </a:endParaRPr>
          </a:p>
          <a:p>
            <a:pPr algn="ctr"/>
            <a:r>
              <a:rPr lang="it-IT" sz="3200" b="1" cap="small" dirty="0" smtClean="0">
                <a:solidFill>
                  <a:srgbClr val="002060"/>
                </a:solidFill>
              </a:rPr>
              <a:t>RUOLO</a:t>
            </a:r>
            <a:endParaRPr lang="it-IT" sz="3200" b="1" cap="small" dirty="0">
              <a:solidFill>
                <a:srgbClr val="002060"/>
              </a:solidFill>
            </a:endParaRPr>
          </a:p>
        </p:txBody>
      </p:sp>
      <p:sp>
        <p:nvSpPr>
          <p:cNvPr id="5" name="CasellaDiTesto 4"/>
          <p:cNvSpPr txBox="1"/>
          <p:nvPr/>
        </p:nvSpPr>
        <p:spPr>
          <a:xfrm>
            <a:off x="4861175" y="1102161"/>
            <a:ext cx="3528392" cy="1077218"/>
          </a:xfrm>
          <a:prstGeom prst="rect">
            <a:avLst/>
          </a:prstGeom>
          <a:solidFill>
            <a:schemeClr val="bg1"/>
          </a:solidFill>
          <a:ln w="19050">
            <a:solidFill>
              <a:schemeClr val="tx2"/>
            </a:solidFill>
          </a:ln>
        </p:spPr>
        <p:txBody>
          <a:bodyPr wrap="square" rtlCol="0">
            <a:spAutoFit/>
          </a:bodyPr>
          <a:lstStyle/>
          <a:p>
            <a:pPr algn="ctr"/>
            <a:r>
              <a:rPr lang="it-IT" sz="3200" b="1" cap="small" dirty="0">
                <a:solidFill>
                  <a:srgbClr val="002060"/>
                </a:solidFill>
              </a:rPr>
              <a:t>PROFILO DI COMPETENZA</a:t>
            </a:r>
            <a:endParaRPr lang="it-IT" sz="3200" b="1" cap="small" dirty="0">
              <a:solidFill>
                <a:srgbClr val="002060"/>
              </a:solidFill>
            </a:endParaRPr>
          </a:p>
        </p:txBody>
      </p:sp>
      <p:sp>
        <p:nvSpPr>
          <p:cNvPr id="6" name="Ovale 5"/>
          <p:cNvSpPr/>
          <p:nvPr/>
        </p:nvSpPr>
        <p:spPr>
          <a:xfrm>
            <a:off x="323528" y="3696929"/>
            <a:ext cx="1440160"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2"/>
                </a:solidFill>
              </a:rPr>
              <a:t>Man.</a:t>
            </a:r>
          </a:p>
          <a:p>
            <a:pPr algn="ctr"/>
            <a:r>
              <a:rPr lang="it-IT" sz="1600" dirty="0" smtClean="0">
                <a:solidFill>
                  <a:schemeClr val="tx2"/>
                </a:solidFill>
              </a:rPr>
              <a:t>Idraulico</a:t>
            </a:r>
            <a:endParaRPr lang="it-IT" sz="1600" dirty="0">
              <a:solidFill>
                <a:schemeClr val="tx2"/>
              </a:solidFill>
            </a:endParaRPr>
          </a:p>
        </p:txBody>
      </p:sp>
      <p:sp>
        <p:nvSpPr>
          <p:cNvPr id="8" name="Ovale 7"/>
          <p:cNvSpPr/>
          <p:nvPr/>
        </p:nvSpPr>
        <p:spPr>
          <a:xfrm>
            <a:off x="1511660" y="3704018"/>
            <a:ext cx="1440160" cy="129614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2"/>
                </a:solidFill>
              </a:rPr>
              <a:t>Man.</a:t>
            </a:r>
          </a:p>
          <a:p>
            <a:pPr algn="ctr"/>
            <a:r>
              <a:rPr lang="it-IT" sz="1600" dirty="0" smtClean="0">
                <a:solidFill>
                  <a:schemeClr val="tx2"/>
                </a:solidFill>
              </a:rPr>
              <a:t>Termico</a:t>
            </a:r>
            <a:endParaRPr lang="it-IT" sz="1600" dirty="0">
              <a:solidFill>
                <a:schemeClr val="tx2"/>
              </a:solidFill>
            </a:endParaRPr>
          </a:p>
        </p:txBody>
      </p:sp>
      <p:sp>
        <p:nvSpPr>
          <p:cNvPr id="9" name="Ovale 8"/>
          <p:cNvSpPr/>
          <p:nvPr/>
        </p:nvSpPr>
        <p:spPr>
          <a:xfrm>
            <a:off x="2699792" y="3717032"/>
            <a:ext cx="1440160" cy="12961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2"/>
                </a:solidFill>
              </a:rPr>
              <a:t>Man.</a:t>
            </a:r>
          </a:p>
          <a:p>
            <a:pPr algn="ctr"/>
            <a:r>
              <a:rPr lang="it-IT" sz="1600" dirty="0" smtClean="0">
                <a:solidFill>
                  <a:schemeClr val="tx2"/>
                </a:solidFill>
              </a:rPr>
              <a:t>Elettrico</a:t>
            </a:r>
            <a:endParaRPr lang="it-IT" sz="1600" dirty="0">
              <a:solidFill>
                <a:schemeClr val="tx2"/>
              </a:solidFill>
            </a:endParaRPr>
          </a:p>
        </p:txBody>
      </p:sp>
      <p:sp>
        <p:nvSpPr>
          <p:cNvPr id="10" name="Ovale 9"/>
          <p:cNvSpPr/>
          <p:nvPr/>
        </p:nvSpPr>
        <p:spPr>
          <a:xfrm>
            <a:off x="4861175" y="3723549"/>
            <a:ext cx="1440160"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solidFill>
                  <a:schemeClr val="tx2"/>
                </a:solidFill>
              </a:rPr>
              <a:t>Cmptz</a:t>
            </a:r>
            <a:r>
              <a:rPr lang="it-IT" sz="1600" dirty="0" smtClean="0">
                <a:solidFill>
                  <a:schemeClr val="tx2"/>
                </a:solidFill>
              </a:rPr>
              <a:t>.</a:t>
            </a:r>
          </a:p>
          <a:p>
            <a:pPr algn="ctr"/>
            <a:r>
              <a:rPr lang="it-IT" sz="1600" dirty="0" smtClean="0">
                <a:solidFill>
                  <a:schemeClr val="tx2"/>
                </a:solidFill>
              </a:rPr>
              <a:t>Idrauliche</a:t>
            </a:r>
            <a:endParaRPr lang="it-IT" sz="1600" dirty="0">
              <a:solidFill>
                <a:schemeClr val="tx2"/>
              </a:solidFill>
            </a:endParaRPr>
          </a:p>
        </p:txBody>
      </p:sp>
      <p:sp>
        <p:nvSpPr>
          <p:cNvPr id="11" name="Ovale 10"/>
          <p:cNvSpPr/>
          <p:nvPr/>
        </p:nvSpPr>
        <p:spPr>
          <a:xfrm>
            <a:off x="6049307" y="3730638"/>
            <a:ext cx="1440160" cy="129614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solidFill>
                  <a:schemeClr val="tx2"/>
                </a:solidFill>
              </a:rPr>
              <a:t>Cmptz</a:t>
            </a:r>
            <a:r>
              <a:rPr lang="it-IT" sz="1600" dirty="0" smtClean="0">
                <a:solidFill>
                  <a:schemeClr val="tx2"/>
                </a:solidFill>
              </a:rPr>
              <a:t>.</a:t>
            </a:r>
          </a:p>
          <a:p>
            <a:pPr algn="ctr"/>
            <a:r>
              <a:rPr lang="it-IT" sz="1600" dirty="0" smtClean="0">
                <a:solidFill>
                  <a:schemeClr val="tx2"/>
                </a:solidFill>
              </a:rPr>
              <a:t>Termiche</a:t>
            </a:r>
            <a:endParaRPr lang="it-IT" sz="1600" dirty="0">
              <a:solidFill>
                <a:schemeClr val="tx2"/>
              </a:solidFill>
            </a:endParaRPr>
          </a:p>
        </p:txBody>
      </p:sp>
      <p:sp>
        <p:nvSpPr>
          <p:cNvPr id="12" name="Ovale 11"/>
          <p:cNvSpPr/>
          <p:nvPr/>
        </p:nvSpPr>
        <p:spPr>
          <a:xfrm>
            <a:off x="7237439" y="3743652"/>
            <a:ext cx="1440160" cy="12961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solidFill>
                  <a:schemeClr val="tx2"/>
                </a:solidFill>
              </a:rPr>
              <a:t>Cmptz</a:t>
            </a:r>
            <a:r>
              <a:rPr lang="it-IT" sz="1600" dirty="0" smtClean="0">
                <a:solidFill>
                  <a:schemeClr val="tx2"/>
                </a:solidFill>
              </a:rPr>
              <a:t>.</a:t>
            </a:r>
          </a:p>
          <a:p>
            <a:pPr algn="ctr"/>
            <a:r>
              <a:rPr lang="it-IT" sz="1600" dirty="0" smtClean="0">
                <a:solidFill>
                  <a:schemeClr val="tx2"/>
                </a:solidFill>
              </a:rPr>
              <a:t>Elettriche</a:t>
            </a:r>
            <a:endParaRPr lang="it-IT" sz="1600" dirty="0">
              <a:solidFill>
                <a:schemeClr val="tx2"/>
              </a:solidFill>
            </a:endParaRPr>
          </a:p>
        </p:txBody>
      </p:sp>
      <p:sp>
        <p:nvSpPr>
          <p:cNvPr id="13" name="Freccia a destra 12"/>
          <p:cNvSpPr/>
          <p:nvPr/>
        </p:nvSpPr>
        <p:spPr>
          <a:xfrm>
            <a:off x="3923928" y="2438646"/>
            <a:ext cx="1188132" cy="125321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5082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44000" cy="5143500"/>
          </a:xfrm>
          <a:prstGeom prst="rect">
            <a:avLst/>
          </a:prstGeom>
        </p:spPr>
      </p:pic>
    </p:spTree>
    <p:extLst>
      <p:ext uri="{BB962C8B-B14F-4D97-AF65-F5344CB8AC3E}">
        <p14:creationId xmlns:p14="http://schemas.microsoft.com/office/powerpoint/2010/main" val="20636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2" name="CasellaDiTesto 1"/>
          <p:cNvSpPr txBox="1"/>
          <p:nvPr/>
        </p:nvSpPr>
        <p:spPr>
          <a:xfrm>
            <a:off x="457232" y="349560"/>
            <a:ext cx="8208912" cy="584775"/>
          </a:xfrm>
          <a:prstGeom prst="rect">
            <a:avLst/>
          </a:prstGeom>
          <a:noFill/>
        </p:spPr>
        <p:txBody>
          <a:bodyPr wrap="square" rtlCol="0">
            <a:spAutoFit/>
          </a:bodyPr>
          <a:lstStyle/>
          <a:p>
            <a:r>
              <a:rPr lang="it-IT" sz="3200" b="1" cap="small" dirty="0">
                <a:solidFill>
                  <a:schemeClr val="bg1"/>
                </a:solidFill>
              </a:rPr>
              <a:t>PIATTAFORMA DOMINO – </a:t>
            </a:r>
            <a:r>
              <a:rPr lang="it-IT" sz="3200" b="1" cap="small" dirty="0" smtClean="0">
                <a:solidFill>
                  <a:schemeClr val="bg1"/>
                </a:solidFill>
              </a:rPr>
              <a:t>I PROFILI</a:t>
            </a:r>
            <a:endParaRPr lang="it-IT" sz="3200" b="1" cap="small" dirty="0">
              <a:solidFill>
                <a:schemeClr val="bg1"/>
              </a:solidFill>
            </a:endParaRPr>
          </a:p>
        </p:txBody>
      </p:sp>
      <p:pic>
        <p:nvPicPr>
          <p:cNvPr id="3" name="Picture 3" descr="R:\PROD-CLIENTI-CONSULMAN\Manital-2015-Gallo\03 - Stefano\99 - TEMP\Profili di ruolo dettaglio1 Piattafor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88" y="1813760"/>
            <a:ext cx="7776000" cy="412105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2" descr="R:\PROD-CLIENTI-CONSULMAN\Manital-2015-Gallo\03 - Stefano\99 - TEMP\Profili di ruolo Piattafor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049646"/>
            <a:ext cx="4593605" cy="14380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9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 y="404664"/>
            <a:ext cx="9144000" cy="5143500"/>
          </a:xfrm>
          <a:prstGeom prst="rect">
            <a:avLst/>
          </a:prstGeom>
        </p:spPr>
      </p:pic>
    </p:spTree>
    <p:extLst>
      <p:ext uri="{BB962C8B-B14F-4D97-AF65-F5344CB8AC3E}">
        <p14:creationId xmlns:p14="http://schemas.microsoft.com/office/powerpoint/2010/main" val="22579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143500"/>
          </a:xfrm>
          <a:prstGeom prst="rect">
            <a:avLst/>
          </a:prstGeom>
        </p:spPr>
      </p:pic>
    </p:spTree>
    <p:extLst>
      <p:ext uri="{BB962C8B-B14F-4D97-AF65-F5344CB8AC3E}">
        <p14:creationId xmlns:p14="http://schemas.microsoft.com/office/powerpoint/2010/main" val="378909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215720" y="2601892"/>
            <a:ext cx="3923931" cy="27708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61056" y="2119370"/>
            <a:ext cx="3923931" cy="277120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06212" y="1637033"/>
            <a:ext cx="3923928" cy="277120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8665" t="8413" r="4933" b="13067"/>
          <a:stretch/>
        </p:blipFill>
        <p:spPr bwMode="auto">
          <a:xfrm rot="16200000">
            <a:off x="4571887" y="1996886"/>
            <a:ext cx="4888610" cy="301617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Freccia a destra 7"/>
          <p:cNvSpPr/>
          <p:nvPr/>
        </p:nvSpPr>
        <p:spPr>
          <a:xfrm>
            <a:off x="4716016" y="2996952"/>
            <a:ext cx="648072" cy="79208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611560" y="316719"/>
            <a:ext cx="8208912" cy="584775"/>
          </a:xfrm>
          <a:prstGeom prst="rect">
            <a:avLst/>
          </a:prstGeom>
          <a:noFill/>
        </p:spPr>
        <p:txBody>
          <a:bodyPr wrap="square" rtlCol="0">
            <a:spAutoFit/>
          </a:bodyPr>
          <a:lstStyle/>
          <a:p>
            <a:r>
              <a:rPr lang="it-IT" sz="3200" b="1" cap="small" dirty="0">
                <a:solidFill>
                  <a:schemeClr val="bg1"/>
                </a:solidFill>
              </a:rPr>
              <a:t>LE VALUTAZIONI</a:t>
            </a:r>
            <a:endParaRPr lang="it-IT" sz="3200" b="1" cap="small" dirty="0">
              <a:solidFill>
                <a:schemeClr val="bg1"/>
              </a:solidFill>
            </a:endParaRPr>
          </a:p>
        </p:txBody>
      </p:sp>
    </p:spTree>
    <p:extLst>
      <p:ext uri="{BB962C8B-B14F-4D97-AF65-F5344CB8AC3E}">
        <p14:creationId xmlns:p14="http://schemas.microsoft.com/office/powerpoint/2010/main" val="17716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2" name="CasellaDiTesto 1"/>
          <p:cNvSpPr txBox="1"/>
          <p:nvPr/>
        </p:nvSpPr>
        <p:spPr>
          <a:xfrm>
            <a:off x="611560" y="404664"/>
            <a:ext cx="8208912" cy="584775"/>
          </a:xfrm>
          <a:prstGeom prst="rect">
            <a:avLst/>
          </a:prstGeom>
          <a:noFill/>
        </p:spPr>
        <p:txBody>
          <a:bodyPr wrap="square" rtlCol="0">
            <a:spAutoFit/>
          </a:bodyPr>
          <a:lstStyle/>
          <a:p>
            <a:r>
              <a:rPr lang="it-IT" sz="3200" b="1" cap="small" dirty="0">
                <a:solidFill>
                  <a:schemeClr val="bg1"/>
                </a:solidFill>
              </a:rPr>
              <a:t>VALUTAZIONE DELLE PERFORMANCE</a:t>
            </a:r>
            <a:endParaRPr lang="it-IT" sz="3200" b="1" cap="small" dirty="0">
              <a:solidFill>
                <a:schemeClr val="bg1"/>
              </a:solidFill>
            </a:endParaRPr>
          </a:p>
        </p:txBody>
      </p:sp>
      <p:sp>
        <p:nvSpPr>
          <p:cNvPr id="3" name="CasellaDiTesto 2"/>
          <p:cNvSpPr txBox="1"/>
          <p:nvPr/>
        </p:nvSpPr>
        <p:spPr>
          <a:xfrm>
            <a:off x="107504" y="1771390"/>
            <a:ext cx="4032448" cy="584775"/>
          </a:xfrm>
          <a:prstGeom prst="rect">
            <a:avLst/>
          </a:prstGeom>
          <a:solidFill>
            <a:schemeClr val="accent1">
              <a:lumMod val="75000"/>
            </a:schemeClr>
          </a:solidFill>
          <a:ln w="28575">
            <a:solidFill>
              <a:schemeClr val="accent1">
                <a:lumMod val="75000"/>
              </a:schemeClr>
            </a:solidFill>
          </a:ln>
        </p:spPr>
        <p:txBody>
          <a:bodyPr wrap="square" rtlCol="0">
            <a:spAutoFit/>
          </a:bodyPr>
          <a:lstStyle/>
          <a:p>
            <a:pPr algn="ctr"/>
            <a:r>
              <a:rPr lang="it-IT" sz="1600" dirty="0" smtClean="0">
                <a:solidFill>
                  <a:schemeClr val="bg1"/>
                </a:solidFill>
                <a:latin typeface="Helvetica" panose="020B0604020202030204" pitchFamily="34" charset="0"/>
              </a:rPr>
              <a:t>SISTEMA DI MISURAZIONE E VALUTAZIONE DELLE PERFORMANCE</a:t>
            </a:r>
            <a:endParaRPr lang="it-IT" sz="1600" dirty="0">
              <a:solidFill>
                <a:schemeClr val="bg1"/>
              </a:solidFill>
              <a:latin typeface="Helvetica" panose="020B0604020202030204" pitchFamily="34" charset="0"/>
            </a:endParaRPr>
          </a:p>
        </p:txBody>
      </p:sp>
      <p:sp>
        <p:nvSpPr>
          <p:cNvPr id="4" name="Freccia a destra 3"/>
          <p:cNvSpPr/>
          <p:nvPr/>
        </p:nvSpPr>
        <p:spPr>
          <a:xfrm>
            <a:off x="4228002" y="1667734"/>
            <a:ext cx="648072" cy="79208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925287" y="1914003"/>
            <a:ext cx="4104000" cy="276999"/>
          </a:xfrm>
          <a:prstGeom prst="rect">
            <a:avLst/>
          </a:prstGeom>
          <a:solidFill>
            <a:schemeClr val="accent1">
              <a:lumMod val="75000"/>
            </a:schemeClr>
          </a:solidFill>
          <a:ln w="19050">
            <a:solidFill>
              <a:schemeClr val="accent1">
                <a:lumMod val="75000"/>
              </a:schemeClr>
            </a:solidFill>
          </a:ln>
        </p:spPr>
        <p:txBody>
          <a:bodyPr wrap="square" rtlCol="0">
            <a:spAutoFit/>
          </a:bodyPr>
          <a:lstStyle/>
          <a:p>
            <a:pPr algn="ctr"/>
            <a:r>
              <a:rPr lang="it-IT" sz="1200" dirty="0" smtClean="0">
                <a:solidFill>
                  <a:schemeClr val="bg1"/>
                </a:solidFill>
                <a:latin typeface="Helvetica" panose="020B0604020202030204" pitchFamily="34" charset="0"/>
              </a:rPr>
              <a:t>VERIFICA IL CONSEGUIMENTO DEGLI OBIETTIVI</a:t>
            </a:r>
            <a:endParaRPr lang="it-IT" sz="1200" dirty="0">
              <a:solidFill>
                <a:schemeClr val="bg1"/>
              </a:solidFill>
              <a:latin typeface="Helvetica" panose="020B0604020202030204" pitchFamily="34" charset="0"/>
            </a:endParaRPr>
          </a:p>
        </p:txBody>
      </p:sp>
      <p:sp>
        <p:nvSpPr>
          <p:cNvPr id="6" name="CasellaDiTesto 5"/>
          <p:cNvSpPr txBox="1"/>
          <p:nvPr/>
        </p:nvSpPr>
        <p:spPr>
          <a:xfrm>
            <a:off x="4925287" y="2523558"/>
            <a:ext cx="4104000" cy="288000"/>
          </a:xfrm>
          <a:prstGeom prst="rect">
            <a:avLst/>
          </a:prstGeom>
          <a:solidFill>
            <a:schemeClr val="accent1">
              <a:lumMod val="75000"/>
            </a:schemeClr>
          </a:solidFill>
          <a:ln w="19050">
            <a:solidFill>
              <a:schemeClr val="accent1">
                <a:lumMod val="75000"/>
              </a:schemeClr>
            </a:solidFill>
          </a:ln>
        </p:spPr>
        <p:txBody>
          <a:bodyPr wrap="square" rtlCol="0">
            <a:spAutoFit/>
          </a:bodyPr>
          <a:lstStyle/>
          <a:p>
            <a:pPr algn="ctr"/>
            <a:r>
              <a:rPr lang="it-IT" sz="1200" dirty="0" smtClean="0">
                <a:solidFill>
                  <a:schemeClr val="bg1"/>
                </a:solidFill>
                <a:latin typeface="Helvetica" panose="020B0604020202030204" pitchFamily="34" charset="0"/>
              </a:rPr>
              <a:t>INFORMA E GUIDA I PROCESSI DECISIONALI</a:t>
            </a:r>
            <a:endParaRPr lang="it-IT" sz="1200" dirty="0">
              <a:solidFill>
                <a:schemeClr val="bg1"/>
              </a:solidFill>
              <a:latin typeface="Helvetica" panose="020B0604020202030204" pitchFamily="34" charset="0"/>
            </a:endParaRPr>
          </a:p>
        </p:txBody>
      </p:sp>
      <p:sp>
        <p:nvSpPr>
          <p:cNvPr id="8" name="CasellaDiTesto 7"/>
          <p:cNvSpPr txBox="1"/>
          <p:nvPr/>
        </p:nvSpPr>
        <p:spPr>
          <a:xfrm>
            <a:off x="4925287" y="3199672"/>
            <a:ext cx="4104000" cy="461665"/>
          </a:xfrm>
          <a:prstGeom prst="rect">
            <a:avLst/>
          </a:prstGeom>
          <a:solidFill>
            <a:schemeClr val="accent1">
              <a:lumMod val="75000"/>
            </a:schemeClr>
          </a:solidFill>
          <a:ln w="19050">
            <a:solidFill>
              <a:schemeClr val="accent1">
                <a:lumMod val="75000"/>
              </a:schemeClr>
            </a:solidFill>
          </a:ln>
        </p:spPr>
        <p:txBody>
          <a:bodyPr wrap="square" rtlCol="0">
            <a:spAutoFit/>
          </a:bodyPr>
          <a:lstStyle/>
          <a:p>
            <a:pPr algn="ctr"/>
            <a:r>
              <a:rPr lang="it-IT" sz="1200" dirty="0" smtClean="0">
                <a:solidFill>
                  <a:schemeClr val="bg1"/>
                </a:solidFill>
                <a:latin typeface="Helvetica" panose="020B0604020202030204" pitchFamily="34" charset="0"/>
              </a:rPr>
              <a:t>PROMUOVE I PROCESSI DI MIGLIORAMENTO QUALITATIVO DELLE PERFORMANCE</a:t>
            </a:r>
            <a:endParaRPr lang="it-IT" sz="1200" dirty="0">
              <a:solidFill>
                <a:schemeClr val="bg1"/>
              </a:solidFill>
              <a:latin typeface="Helvetica" panose="020B0604020202030204" pitchFamily="34" charset="0"/>
            </a:endParaRPr>
          </a:p>
        </p:txBody>
      </p:sp>
      <p:sp>
        <p:nvSpPr>
          <p:cNvPr id="9" name="CasellaDiTesto 8"/>
          <p:cNvSpPr txBox="1"/>
          <p:nvPr/>
        </p:nvSpPr>
        <p:spPr>
          <a:xfrm>
            <a:off x="4925287" y="3962619"/>
            <a:ext cx="4104000" cy="461665"/>
          </a:xfrm>
          <a:prstGeom prst="rect">
            <a:avLst/>
          </a:prstGeom>
          <a:solidFill>
            <a:schemeClr val="accent1">
              <a:lumMod val="75000"/>
            </a:schemeClr>
          </a:solidFill>
          <a:ln w="19050">
            <a:solidFill>
              <a:schemeClr val="accent1">
                <a:lumMod val="75000"/>
              </a:schemeClr>
            </a:solidFill>
          </a:ln>
        </p:spPr>
        <p:txBody>
          <a:bodyPr wrap="square" rtlCol="0">
            <a:spAutoFit/>
          </a:bodyPr>
          <a:lstStyle/>
          <a:p>
            <a:pPr algn="ctr"/>
            <a:r>
              <a:rPr lang="it-IT" sz="1200" dirty="0" smtClean="0">
                <a:solidFill>
                  <a:schemeClr val="bg1"/>
                </a:solidFill>
                <a:latin typeface="Helvetica" panose="020B0604020202030204" pitchFamily="34" charset="0"/>
              </a:rPr>
              <a:t>VALORIZZA LE COMPETENZE E LE PROFESSIONALITA’</a:t>
            </a:r>
            <a:endParaRPr lang="it-IT" sz="1200" dirty="0">
              <a:solidFill>
                <a:schemeClr val="bg1"/>
              </a:solidFill>
              <a:latin typeface="Helvetica" panose="020B0604020202030204" pitchFamily="34" charset="0"/>
            </a:endParaRPr>
          </a:p>
        </p:txBody>
      </p:sp>
      <p:sp>
        <p:nvSpPr>
          <p:cNvPr id="11" name="CasellaDiTesto 10"/>
          <p:cNvSpPr txBox="1"/>
          <p:nvPr/>
        </p:nvSpPr>
        <p:spPr>
          <a:xfrm>
            <a:off x="4904154" y="4725566"/>
            <a:ext cx="4104000" cy="461665"/>
          </a:xfrm>
          <a:prstGeom prst="rect">
            <a:avLst/>
          </a:prstGeom>
          <a:solidFill>
            <a:schemeClr val="accent1">
              <a:lumMod val="75000"/>
            </a:schemeClr>
          </a:solidFill>
          <a:ln w="19050">
            <a:solidFill>
              <a:schemeClr val="accent1">
                <a:lumMod val="75000"/>
              </a:schemeClr>
            </a:solidFill>
          </a:ln>
        </p:spPr>
        <p:txBody>
          <a:bodyPr wrap="square" rtlCol="0">
            <a:spAutoFit/>
          </a:bodyPr>
          <a:lstStyle/>
          <a:p>
            <a:pPr algn="ctr"/>
            <a:r>
              <a:rPr lang="it-IT" sz="1200" dirty="0" smtClean="0">
                <a:solidFill>
                  <a:schemeClr val="bg1"/>
                </a:solidFill>
                <a:latin typeface="Helvetica" panose="020B0604020202030204" pitchFamily="34" charset="0"/>
              </a:rPr>
              <a:t>PROMUOVE L’EMERSIONE DI PROFESSIONALITA’ QUALIFICATE</a:t>
            </a:r>
            <a:endParaRPr lang="it-IT" sz="1200" dirty="0">
              <a:solidFill>
                <a:schemeClr val="bg1"/>
              </a:solidFill>
              <a:latin typeface="Helvetica" panose="020B0604020202030204" pitchFamily="34" charset="0"/>
            </a:endParaRPr>
          </a:p>
        </p:txBody>
      </p:sp>
      <p:pic>
        <p:nvPicPr>
          <p:cNvPr id="12"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1560" y="3039962"/>
            <a:ext cx="3456384" cy="2147269"/>
          </a:xfrm>
          <a:prstGeom prst="rect">
            <a:avLst/>
          </a:prstGeom>
          <a:noFill/>
          <a:ln>
            <a:noFill/>
          </a:ln>
          <a:effectLst>
            <a:outerShdw blurRad="812800" dir="5400000" algn="ctr" rotWithShape="0">
              <a:srgbClr val="000000">
                <a:alpha val="41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63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44000" cy="5143500"/>
          </a:xfrm>
          <a:prstGeom prst="rect">
            <a:avLst/>
          </a:prstGeom>
        </p:spPr>
      </p:pic>
    </p:spTree>
    <p:extLst>
      <p:ext uri="{BB962C8B-B14F-4D97-AF65-F5344CB8AC3E}">
        <p14:creationId xmlns:p14="http://schemas.microsoft.com/office/powerpoint/2010/main" val="84217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2" name="CasellaDiTesto 1"/>
          <p:cNvSpPr txBox="1"/>
          <p:nvPr/>
        </p:nvSpPr>
        <p:spPr>
          <a:xfrm>
            <a:off x="611560" y="260648"/>
            <a:ext cx="8208912" cy="584775"/>
          </a:xfrm>
          <a:prstGeom prst="rect">
            <a:avLst/>
          </a:prstGeom>
          <a:noFill/>
        </p:spPr>
        <p:txBody>
          <a:bodyPr wrap="square" rtlCol="0">
            <a:spAutoFit/>
          </a:bodyPr>
          <a:lstStyle/>
          <a:p>
            <a:r>
              <a:rPr lang="it-IT" sz="3200" b="1" cap="small" dirty="0">
                <a:solidFill>
                  <a:schemeClr val="bg1"/>
                </a:solidFill>
              </a:rPr>
              <a:t>TRAINING</a:t>
            </a:r>
            <a:endParaRPr lang="it-IT" sz="3200" b="1" cap="small" dirty="0">
              <a:solidFill>
                <a:schemeClr val="bg1"/>
              </a:solidFill>
            </a:endParaRPr>
          </a:p>
        </p:txBody>
      </p:sp>
      <p:pic>
        <p:nvPicPr>
          <p:cNvPr id="3" name="Immagine 2"/>
          <p:cNvPicPr>
            <a:picLocks noChangeAspect="1"/>
          </p:cNvPicPr>
          <p:nvPr/>
        </p:nvPicPr>
        <p:blipFill rotWithShape="1">
          <a:blip r:embed="rId2"/>
          <a:srcRect b="41404"/>
          <a:stretch/>
        </p:blipFill>
        <p:spPr>
          <a:xfrm>
            <a:off x="1619672" y="927884"/>
            <a:ext cx="5327198" cy="5403449"/>
          </a:xfrm>
          <a:prstGeom prst="rect">
            <a:avLst/>
          </a:prstGeom>
          <a:solidFill>
            <a:schemeClr val="bg1"/>
          </a:solidFill>
        </p:spPr>
      </p:pic>
    </p:spTree>
    <p:extLst>
      <p:ext uri="{BB962C8B-B14F-4D97-AF65-F5344CB8AC3E}">
        <p14:creationId xmlns:p14="http://schemas.microsoft.com/office/powerpoint/2010/main" val="32732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6" name="Sottotitolo 5"/>
          <p:cNvSpPr>
            <a:spLocks noGrp="1"/>
          </p:cNvSpPr>
          <p:nvPr>
            <p:ph type="subTitle" idx="1"/>
          </p:nvPr>
        </p:nvSpPr>
        <p:spPr>
          <a:xfrm>
            <a:off x="323528" y="-27384"/>
            <a:ext cx="8424936" cy="1752600"/>
          </a:xfrm>
        </p:spPr>
        <p:txBody>
          <a:bodyPr/>
          <a:lstStyle/>
          <a:p>
            <a:pPr algn="just"/>
            <a:endParaRPr lang="it-IT" sz="1400" dirty="0" smtClean="0">
              <a:solidFill>
                <a:schemeClr val="bg1"/>
              </a:solidFill>
            </a:endParaRPr>
          </a:p>
          <a:p>
            <a:r>
              <a:rPr lang="it-IT" sz="3200" b="1" dirty="0" smtClean="0">
                <a:solidFill>
                  <a:schemeClr val="bg1"/>
                </a:solidFill>
              </a:rPr>
              <a:t>LE ORIGINI DEL PROGETTO</a:t>
            </a:r>
            <a:endParaRPr lang="it-IT" sz="3200" b="1" dirty="0">
              <a:solidFill>
                <a:schemeClr val="bg1"/>
              </a:solidFill>
            </a:endParaRPr>
          </a:p>
          <a:p>
            <a:pPr algn="just"/>
            <a:endParaRPr lang="it-IT" sz="1400" dirty="0">
              <a:solidFill>
                <a:schemeClr val="bg1"/>
              </a:solidFill>
            </a:endParaRPr>
          </a:p>
          <a:p>
            <a:pPr algn="just"/>
            <a:r>
              <a:rPr lang="it-IT" sz="1800" dirty="0" smtClean="0">
                <a:solidFill>
                  <a:schemeClr val="bg1"/>
                </a:solidFill>
              </a:rPr>
              <a:t>L’interesse </a:t>
            </a:r>
            <a:r>
              <a:rPr lang="it-IT" sz="1800" dirty="0">
                <a:solidFill>
                  <a:schemeClr val="bg1"/>
                </a:solidFill>
              </a:rPr>
              <a:t>verso la gestione della conoscenza è cominciato dall’espansione che ha condotto Manital nelle aziende di grandi dimensioni con alcune caratteristiche che ne hanno resa la struttura articolata, quali: il </a:t>
            </a:r>
            <a:r>
              <a:rPr lang="it-IT" sz="1800" dirty="0" err="1">
                <a:solidFill>
                  <a:schemeClr val="bg1"/>
                </a:solidFill>
              </a:rPr>
              <a:t>multibusiness</a:t>
            </a:r>
            <a:r>
              <a:rPr lang="it-IT" sz="1800" dirty="0">
                <a:solidFill>
                  <a:schemeClr val="bg1"/>
                </a:solidFill>
              </a:rPr>
              <a:t> e l’essere operante su scala nazionale con forti capillarizzazioni territoriali. Infatti, proprio l’imponenza strutturale e la parcellizzazione delle sedi operative hanno comportato un rischio di una comunicazione interna inefficace, creando barriere e ostacolando una veloce ed efficiente diffusione </a:t>
            </a:r>
            <a:r>
              <a:rPr lang="it-IT" sz="1800" dirty="0" err="1">
                <a:solidFill>
                  <a:schemeClr val="bg1"/>
                </a:solidFill>
              </a:rPr>
              <a:t>intraorganizzativa</a:t>
            </a:r>
            <a:r>
              <a:rPr lang="it-IT" sz="1800" dirty="0">
                <a:solidFill>
                  <a:schemeClr val="bg1"/>
                </a:solidFill>
              </a:rPr>
              <a:t> e delle esperienze positive maturate da alcuni dipendenti/unità/gruppi di lavoro. </a:t>
            </a:r>
          </a:p>
          <a:p>
            <a:pPr algn="just"/>
            <a:r>
              <a:rPr lang="it-IT" sz="1800" dirty="0">
                <a:solidFill>
                  <a:schemeClr val="bg1"/>
                </a:solidFill>
              </a:rPr>
              <a:t>A tale panorama nel 2015 si è inserita la richiesta ministeriale di procedere a percorsi formativi specifici per le risorse operanti sulla Commessa Scuole.</a:t>
            </a:r>
          </a:p>
          <a:p>
            <a:pPr algn="just"/>
            <a:r>
              <a:rPr lang="it-IT" sz="1800" dirty="0">
                <a:solidFill>
                  <a:schemeClr val="bg1"/>
                </a:solidFill>
              </a:rPr>
              <a:t>L’insieme di questi elementi ha rappresentato un’occasione di creazione valore, partendo dalla riflessione di quanto potesse essere difficile affidare il governo dei comportamenti operativi ad un flusso di istruzioni centralizzato coincidente con il sistema documentale degli schemi certificativi, e conducendo  ad una soluzione che potesse favorire forti processi di comunicazione orizzontale tra le diverse direzioni e funzioni ed aumentare l’efficacia del processo formativo finalizzato allo sviluppo delle competenze e alla loro trasformazione in best </a:t>
            </a:r>
            <a:r>
              <a:rPr lang="it-IT" sz="1800" dirty="0" err="1">
                <a:solidFill>
                  <a:schemeClr val="bg1"/>
                </a:solidFill>
              </a:rPr>
              <a:t>practice</a:t>
            </a:r>
            <a:r>
              <a:rPr lang="it-IT" sz="1800" dirty="0">
                <a:solidFill>
                  <a:schemeClr val="bg1"/>
                </a:solidFill>
              </a:rPr>
              <a:t> aziendali ed efficienza in termini di qualità per le committenze.</a:t>
            </a:r>
          </a:p>
          <a:p>
            <a:pPr algn="just"/>
            <a:endParaRPr lang="it-IT" sz="1400" dirty="0">
              <a:solidFill>
                <a:schemeClr val="bg1"/>
              </a:solidFill>
            </a:endParaRPr>
          </a:p>
          <a:p>
            <a:endParaRPr lang="it-IT" sz="1400" dirty="0">
              <a:solidFill>
                <a:schemeClr val="bg1"/>
              </a:solidFill>
            </a:endParaRPr>
          </a:p>
        </p:txBody>
      </p:sp>
    </p:spTree>
    <p:extLst>
      <p:ext uri="{BB962C8B-B14F-4D97-AF65-F5344CB8AC3E}">
        <p14:creationId xmlns:p14="http://schemas.microsoft.com/office/powerpoint/2010/main" val="69108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6" name="Sottotitolo 5"/>
          <p:cNvSpPr>
            <a:spLocks noGrp="1"/>
          </p:cNvSpPr>
          <p:nvPr>
            <p:ph type="subTitle" idx="1"/>
          </p:nvPr>
        </p:nvSpPr>
        <p:spPr>
          <a:xfrm>
            <a:off x="323528" y="332656"/>
            <a:ext cx="8424936" cy="1752600"/>
          </a:xfrm>
        </p:spPr>
        <p:txBody>
          <a:bodyPr/>
          <a:lstStyle/>
          <a:p>
            <a:pPr algn="just"/>
            <a:endParaRPr lang="it-IT" sz="1400" dirty="0">
              <a:solidFill>
                <a:schemeClr val="bg1"/>
              </a:solidFill>
            </a:endParaRPr>
          </a:p>
          <a:p>
            <a:r>
              <a:rPr lang="it-IT" sz="3200" b="1" dirty="0" smtClean="0">
                <a:solidFill>
                  <a:schemeClr val="bg1"/>
                </a:solidFill>
              </a:rPr>
              <a:t>IL MODELLO ALLA BASE DI DOMINO</a:t>
            </a:r>
            <a:endParaRPr lang="it-IT" sz="3200" b="1" dirty="0">
              <a:solidFill>
                <a:schemeClr val="bg1"/>
              </a:solidFill>
            </a:endParaRPr>
          </a:p>
          <a:p>
            <a:pPr algn="just"/>
            <a:endParaRPr lang="it-IT" sz="1400" dirty="0" smtClean="0">
              <a:solidFill>
                <a:schemeClr val="bg1"/>
              </a:solidFill>
            </a:endParaRPr>
          </a:p>
          <a:p>
            <a:pPr algn="just"/>
            <a:endParaRPr lang="it-IT" sz="1400" dirty="0">
              <a:solidFill>
                <a:schemeClr val="bg1"/>
              </a:solidFill>
            </a:endParaRPr>
          </a:p>
          <a:p>
            <a:pPr algn="just"/>
            <a:r>
              <a:rPr lang="it-IT" sz="1800" dirty="0" smtClean="0">
                <a:solidFill>
                  <a:schemeClr val="bg1"/>
                </a:solidFill>
              </a:rPr>
              <a:t>Il </a:t>
            </a:r>
            <a:r>
              <a:rPr lang="it-IT" sz="1800" dirty="0">
                <a:solidFill>
                  <a:schemeClr val="bg1"/>
                </a:solidFill>
              </a:rPr>
              <a:t>modello </a:t>
            </a:r>
            <a:r>
              <a:rPr lang="it-IT" sz="1800" dirty="0" smtClean="0">
                <a:solidFill>
                  <a:schemeClr val="bg1"/>
                </a:solidFill>
              </a:rPr>
              <a:t>pensato doveva tradursi in:</a:t>
            </a:r>
          </a:p>
          <a:p>
            <a:pPr algn="just"/>
            <a:endParaRPr lang="it-IT" sz="1800" dirty="0">
              <a:solidFill>
                <a:schemeClr val="bg1"/>
              </a:solidFill>
            </a:endParaRPr>
          </a:p>
          <a:p>
            <a:pPr marL="285750" lvl="0" indent="-285750" algn="just">
              <a:buFont typeface="Arial" panose="020B0604020202020204" pitchFamily="34" charset="0"/>
              <a:buChar char="•"/>
            </a:pPr>
            <a:r>
              <a:rPr lang="it-IT" sz="1800" dirty="0">
                <a:solidFill>
                  <a:schemeClr val="bg1"/>
                </a:solidFill>
              </a:rPr>
              <a:t>Raccolta del patrimonio conoscitivo dell’azienda dalle diverse fonti (individui, documenti, processi, </a:t>
            </a:r>
            <a:r>
              <a:rPr lang="it-IT" sz="1800" dirty="0" err="1">
                <a:solidFill>
                  <a:schemeClr val="bg1"/>
                </a:solidFill>
              </a:rPr>
              <a:t>etc</a:t>
            </a:r>
            <a:r>
              <a:rPr lang="it-IT" sz="1800" dirty="0">
                <a:solidFill>
                  <a:schemeClr val="bg1"/>
                </a:solidFill>
              </a:rPr>
              <a:t>)</a:t>
            </a:r>
          </a:p>
          <a:p>
            <a:pPr marL="285750" lvl="0" indent="-285750" algn="just">
              <a:buFont typeface="Arial" panose="020B0604020202020204" pitchFamily="34" charset="0"/>
              <a:buChar char="•"/>
            </a:pPr>
            <a:r>
              <a:rPr lang="it-IT" sz="1800" dirty="0">
                <a:solidFill>
                  <a:schemeClr val="bg1"/>
                </a:solidFill>
              </a:rPr>
              <a:t>Riorganizzazione e alfabetizzazione dei contenuti della conoscenza esistente nell’impresa costruendo una “tassonomia” al fine di fornire “la giusta informazione, alle giuste persone, nel momento giusto”. </a:t>
            </a:r>
          </a:p>
          <a:p>
            <a:pPr marL="285750" lvl="0" indent="-285750" algn="just">
              <a:buFont typeface="Arial" panose="020B0604020202020204" pitchFamily="34" charset="0"/>
              <a:buChar char="•"/>
            </a:pPr>
            <a:r>
              <a:rPr lang="it-IT" sz="1800" dirty="0">
                <a:solidFill>
                  <a:schemeClr val="bg1"/>
                </a:solidFill>
              </a:rPr>
              <a:t>Aumento della visibilità della conoscenza esistente all’interno dell’impresa mediante un processo continuo di estrazione della conoscenza tacita e di quella esplicita </a:t>
            </a:r>
          </a:p>
          <a:p>
            <a:pPr marL="285750" lvl="0" indent="-285750" algn="just">
              <a:buFont typeface="Arial" panose="020B0604020202020204" pitchFamily="34" charset="0"/>
              <a:buChar char="•"/>
            </a:pPr>
            <a:r>
              <a:rPr lang="it-IT" sz="1800" dirty="0">
                <a:solidFill>
                  <a:schemeClr val="bg1"/>
                </a:solidFill>
              </a:rPr>
              <a:t>Razionalizzazione dei job </a:t>
            </a:r>
            <a:r>
              <a:rPr lang="it-IT" sz="1800" dirty="0" err="1">
                <a:solidFill>
                  <a:schemeClr val="bg1"/>
                </a:solidFill>
              </a:rPr>
              <a:t>profile</a:t>
            </a:r>
            <a:r>
              <a:rPr lang="it-IT" sz="1800" dirty="0">
                <a:solidFill>
                  <a:schemeClr val="bg1"/>
                </a:solidFill>
              </a:rPr>
              <a:t> e relative qualificazioni di competenza</a:t>
            </a:r>
          </a:p>
          <a:p>
            <a:pPr marL="285750" lvl="0" indent="-285750" algn="just">
              <a:buFont typeface="Arial" panose="020B0604020202020204" pitchFamily="34" charset="0"/>
              <a:buChar char="•"/>
            </a:pPr>
            <a:r>
              <a:rPr lang="it-IT" sz="1800" dirty="0">
                <a:solidFill>
                  <a:schemeClr val="bg1"/>
                </a:solidFill>
              </a:rPr>
              <a:t>Valutazione dei gap di competenza tra profilo atteso e profilo agito</a:t>
            </a:r>
          </a:p>
          <a:p>
            <a:pPr marL="285750" lvl="0" indent="-285750" algn="just">
              <a:buFont typeface="Arial" panose="020B0604020202020204" pitchFamily="34" charset="0"/>
              <a:buChar char="•"/>
            </a:pPr>
            <a:r>
              <a:rPr lang="it-IT" sz="1800" dirty="0">
                <a:solidFill>
                  <a:schemeClr val="bg1"/>
                </a:solidFill>
              </a:rPr>
              <a:t>Pianificazione e tracciamento dei percorsi formativi</a:t>
            </a:r>
          </a:p>
          <a:p>
            <a:endParaRPr lang="it-IT" sz="1400" dirty="0">
              <a:solidFill>
                <a:schemeClr val="bg1"/>
              </a:solidFill>
            </a:endParaRPr>
          </a:p>
        </p:txBody>
      </p:sp>
    </p:spTree>
    <p:extLst>
      <p:ext uri="{BB962C8B-B14F-4D97-AF65-F5344CB8AC3E}">
        <p14:creationId xmlns:p14="http://schemas.microsoft.com/office/powerpoint/2010/main" val="89918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323528" y="404664"/>
            <a:ext cx="8280920" cy="2088232"/>
          </a:xfrm>
        </p:spPr>
        <p:txBody>
          <a:bodyPr/>
          <a:lstStyle/>
          <a:p>
            <a:r>
              <a:rPr lang="it-IT" sz="3200" b="1" dirty="0" smtClean="0">
                <a:solidFill>
                  <a:schemeClr val="bg1"/>
                </a:solidFill>
              </a:rPr>
              <a:t>I PARTNER</a:t>
            </a:r>
          </a:p>
          <a:p>
            <a:endParaRPr lang="it-IT" sz="3200" b="1" dirty="0" smtClean="0">
              <a:solidFill>
                <a:schemeClr val="bg1"/>
              </a:solidFill>
            </a:endParaRPr>
          </a:p>
          <a:p>
            <a:pPr algn="just"/>
            <a:r>
              <a:rPr lang="it-IT" sz="1800" dirty="0" smtClean="0">
                <a:solidFill>
                  <a:schemeClr val="bg1"/>
                </a:solidFill>
              </a:rPr>
              <a:t>Manital ha individuato </a:t>
            </a:r>
          </a:p>
          <a:p>
            <a:pPr algn="just"/>
            <a:endParaRPr lang="it-IT" sz="1800" dirty="0">
              <a:solidFill>
                <a:schemeClr val="bg1"/>
              </a:solidFill>
            </a:endParaRPr>
          </a:p>
          <a:p>
            <a:pPr marL="285750" indent="-285750" algn="just">
              <a:buFont typeface="Arial" panose="020B0604020202020204" pitchFamily="34" charset="0"/>
              <a:buChar char="•"/>
            </a:pPr>
            <a:r>
              <a:rPr lang="it-IT" sz="1800" dirty="0" smtClean="0">
                <a:solidFill>
                  <a:schemeClr val="bg1"/>
                </a:solidFill>
              </a:rPr>
              <a:t>nel Fondo </a:t>
            </a:r>
            <a:r>
              <a:rPr lang="it-IT" sz="1800" dirty="0">
                <a:solidFill>
                  <a:schemeClr val="bg1"/>
                </a:solidFill>
              </a:rPr>
              <a:t>I</a:t>
            </a:r>
            <a:r>
              <a:rPr lang="it-IT" sz="1800" dirty="0" smtClean="0">
                <a:solidFill>
                  <a:schemeClr val="bg1"/>
                </a:solidFill>
              </a:rPr>
              <a:t>nterprofessionale </a:t>
            </a:r>
            <a:r>
              <a:rPr lang="it-IT" sz="1800" dirty="0" err="1" smtClean="0">
                <a:solidFill>
                  <a:schemeClr val="bg1"/>
                </a:solidFill>
              </a:rPr>
              <a:t>For.te</a:t>
            </a:r>
            <a:r>
              <a:rPr lang="it-IT" sz="1800" dirty="0" smtClean="0">
                <a:solidFill>
                  <a:schemeClr val="bg1"/>
                </a:solidFill>
              </a:rPr>
              <a:t> un importante supporto in grado di accogliere fin dalle battute iniziali la </a:t>
            </a:r>
            <a:r>
              <a:rPr lang="it-IT" sz="1800" dirty="0">
                <a:solidFill>
                  <a:schemeClr val="bg1"/>
                </a:solidFill>
              </a:rPr>
              <a:t>V</a:t>
            </a:r>
            <a:r>
              <a:rPr lang="it-IT" sz="1800" dirty="0" smtClean="0">
                <a:solidFill>
                  <a:schemeClr val="bg1"/>
                </a:solidFill>
              </a:rPr>
              <a:t>ision del progetto divenendone parte integrante in un ruolo istituzionale competente e professionale orientato allo sviluppo ed evoluzione delle attività a beneficio dei lavoratori.</a:t>
            </a:r>
          </a:p>
          <a:p>
            <a:pPr marL="285750" indent="-285750" algn="just">
              <a:buFont typeface="Arial" panose="020B0604020202020204" pitchFamily="34" charset="0"/>
              <a:buChar char="•"/>
            </a:pPr>
            <a:endParaRPr lang="it-IT" sz="1800" dirty="0">
              <a:solidFill>
                <a:schemeClr val="bg1"/>
              </a:solidFill>
            </a:endParaRPr>
          </a:p>
          <a:p>
            <a:pPr marL="285750" indent="-285750" algn="just">
              <a:buFont typeface="Arial" panose="020B0604020202020204" pitchFamily="34" charset="0"/>
              <a:buChar char="•"/>
            </a:pPr>
            <a:r>
              <a:rPr lang="it-IT" sz="1800" dirty="0">
                <a:solidFill>
                  <a:schemeClr val="bg1"/>
                </a:solidFill>
              </a:rPr>
              <a:t>i</a:t>
            </a:r>
            <a:r>
              <a:rPr lang="it-IT" sz="1800" dirty="0" smtClean="0">
                <a:solidFill>
                  <a:schemeClr val="bg1"/>
                </a:solidFill>
              </a:rPr>
              <a:t>n Consulman una società di formazione e consulenza spinta da una sana logica di partnership che ha messo a disposizione le proprie competenze e professionalità in un’ottica di collaborazione atta a processi biunivoci in cui la loro conoscenza e quella aziendale potesse produrre il massimo risultato in efficacia ed efficienza</a:t>
            </a:r>
          </a:p>
          <a:p>
            <a:pPr algn="just"/>
            <a:endParaRPr lang="it-IT" sz="1400" dirty="0">
              <a:solidFill>
                <a:schemeClr val="bg1"/>
              </a:solidFill>
            </a:endParaRPr>
          </a:p>
          <a:p>
            <a:pPr algn="just"/>
            <a:endParaRPr lang="it-IT" sz="1400" dirty="0">
              <a:solidFill>
                <a:schemeClr val="bg1"/>
              </a:solidFill>
            </a:endParaRPr>
          </a:p>
          <a:p>
            <a:endParaRPr lang="it-IT" sz="3200" b="1" dirty="0">
              <a:solidFill>
                <a:schemeClr val="bg1"/>
              </a:solidFill>
            </a:endParaRPr>
          </a:p>
        </p:txBody>
      </p:sp>
    </p:spTree>
    <p:extLst>
      <p:ext uri="{BB962C8B-B14F-4D97-AF65-F5344CB8AC3E}">
        <p14:creationId xmlns:p14="http://schemas.microsoft.com/office/powerpoint/2010/main" val="195137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endParaRPr lang="it-IT"/>
          </a:p>
        </p:txBody>
      </p:sp>
      <p:sp>
        <p:nvSpPr>
          <p:cNvPr id="6" name="Sottotitolo 5"/>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812" y="1362719"/>
            <a:ext cx="7956376" cy="4475462"/>
          </a:xfrm>
          <a:prstGeom prst="rect">
            <a:avLst/>
          </a:prstGeom>
          <a:ln>
            <a:solidFill>
              <a:schemeClr val="bg1"/>
            </a:solidFill>
          </a:ln>
        </p:spPr>
      </p:pic>
      <p:sp>
        <p:nvSpPr>
          <p:cNvPr id="7" name="CasellaDiTesto 6"/>
          <p:cNvSpPr txBox="1"/>
          <p:nvPr/>
        </p:nvSpPr>
        <p:spPr>
          <a:xfrm>
            <a:off x="1547664" y="260648"/>
            <a:ext cx="5864696" cy="584775"/>
          </a:xfrm>
          <a:prstGeom prst="rect">
            <a:avLst/>
          </a:prstGeom>
          <a:noFill/>
        </p:spPr>
        <p:txBody>
          <a:bodyPr wrap="square" rtlCol="0">
            <a:spAutoFit/>
          </a:bodyPr>
          <a:lstStyle/>
          <a:p>
            <a:pPr algn="ctr">
              <a:spcBef>
                <a:spcPct val="20000"/>
              </a:spcBef>
            </a:pPr>
            <a:r>
              <a:rPr lang="it-IT" sz="3200" b="1" dirty="0">
                <a:solidFill>
                  <a:schemeClr val="bg1"/>
                </a:solidFill>
              </a:rPr>
              <a:t>DOMINO</a:t>
            </a:r>
            <a:endParaRPr lang="it-IT" sz="3200" b="1" dirty="0">
              <a:solidFill>
                <a:schemeClr val="bg1"/>
              </a:solidFill>
            </a:endParaRPr>
          </a:p>
        </p:txBody>
      </p:sp>
    </p:spTree>
    <p:extLst>
      <p:ext uri="{BB962C8B-B14F-4D97-AF65-F5344CB8AC3E}">
        <p14:creationId xmlns:p14="http://schemas.microsoft.com/office/powerpoint/2010/main" val="9283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7504" y="260648"/>
            <a:ext cx="8640960" cy="490066"/>
          </a:xfrm>
        </p:spPr>
        <p:txBody>
          <a:bodyPr/>
          <a:lstStyle/>
          <a:p>
            <a:pPr algn="ctr">
              <a:spcBef>
                <a:spcPct val="20000"/>
              </a:spcBef>
            </a:pPr>
            <a:r>
              <a:rPr lang="it-IT" sz="3200" b="1" dirty="0">
                <a:solidFill>
                  <a:schemeClr val="bg1"/>
                </a:solidFill>
                <a:latin typeface="+mn-lt"/>
                <a:ea typeface="+mn-ea"/>
                <a:cs typeface="+mn-cs"/>
              </a:rPr>
              <a:t>RIFERIMENTI PER LA GESTIONE DEL PROGETTO</a:t>
            </a:r>
            <a:endParaRPr lang="it-IT" sz="3200" b="1" dirty="0">
              <a:solidFill>
                <a:schemeClr val="bg1"/>
              </a:solidFill>
              <a:latin typeface="+mn-lt"/>
              <a:ea typeface="+mn-ea"/>
              <a:cs typeface="+mn-cs"/>
            </a:endParaRPr>
          </a:p>
        </p:txBody>
      </p:sp>
      <p:sp>
        <p:nvSpPr>
          <p:cNvPr id="57" name="AutoShape 18"/>
          <p:cNvSpPr>
            <a:spLocks noChangeArrowheads="1"/>
          </p:cNvSpPr>
          <p:nvPr/>
        </p:nvSpPr>
        <p:spPr bwMode="auto">
          <a:xfrm>
            <a:off x="6743427" y="5146706"/>
            <a:ext cx="1347440" cy="574675"/>
          </a:xfrm>
          <a:prstGeom prst="can">
            <a:avLst>
              <a:gd name="adj" fmla="val 25296"/>
            </a:avLst>
          </a:prstGeom>
          <a:solidFill>
            <a:schemeClr val="bg1">
              <a:lumMod val="95000"/>
            </a:schemeClr>
          </a:solidFill>
          <a:ln>
            <a:noFill/>
          </a:ln>
          <a:effectLst>
            <a:prstShdw prst="shdw17" dist="17961" dir="2700000">
              <a:srgbClr val="0064C8">
                <a:gamma/>
                <a:shade val="60000"/>
                <a:invGamma/>
              </a:srgbClr>
            </a:prstShdw>
          </a:effectLst>
        </p:spPr>
        <p:txBody>
          <a:bodyPr lIns="0" tIns="0" rIns="0" bIns="0" anchor="ct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it-IT" altLang="it-IT" sz="1100" dirty="0" smtClean="0">
                <a:latin typeface="+mn-lt"/>
                <a:cs typeface="Arial" charset="0"/>
              </a:rPr>
              <a:t>Formazione a distanza</a:t>
            </a:r>
          </a:p>
          <a:p>
            <a:pPr algn="ctr">
              <a:lnSpc>
                <a:spcPct val="90000"/>
              </a:lnSpc>
            </a:pPr>
            <a:r>
              <a:rPr lang="it-IT" altLang="it-IT" sz="1100" dirty="0">
                <a:latin typeface="+mn-lt"/>
                <a:cs typeface="Arial" charset="0"/>
              </a:rPr>
              <a:t>(</a:t>
            </a:r>
            <a:r>
              <a:rPr lang="it-IT" altLang="it-IT" sz="1100" dirty="0" smtClean="0">
                <a:latin typeface="+mn-lt"/>
                <a:cs typeface="Arial" charset="0"/>
              </a:rPr>
              <a:t>FAD)</a:t>
            </a:r>
            <a:endParaRPr lang="it-IT" altLang="it-IT" sz="1100" dirty="0">
              <a:latin typeface="+mn-lt"/>
              <a:cs typeface="Arial" charset="0"/>
            </a:endParaRPr>
          </a:p>
        </p:txBody>
      </p:sp>
      <p:sp>
        <p:nvSpPr>
          <p:cNvPr id="58" name="AutoShape 19"/>
          <p:cNvSpPr>
            <a:spLocks noChangeArrowheads="1"/>
          </p:cNvSpPr>
          <p:nvPr/>
        </p:nvSpPr>
        <p:spPr bwMode="auto">
          <a:xfrm>
            <a:off x="6743427" y="4503955"/>
            <a:ext cx="1347440" cy="574675"/>
          </a:xfrm>
          <a:prstGeom prst="can">
            <a:avLst>
              <a:gd name="adj" fmla="val 25296"/>
            </a:avLst>
          </a:prstGeom>
          <a:solidFill>
            <a:schemeClr val="bg1">
              <a:lumMod val="95000"/>
            </a:schemeClr>
          </a:solidFill>
          <a:ln>
            <a:noFill/>
          </a:ln>
          <a:effectLst>
            <a:prstShdw prst="shdw17" dist="17961" dir="2700000">
              <a:srgbClr val="0064C8">
                <a:gamma/>
                <a:shade val="60000"/>
                <a:invGamma/>
              </a:srgbClr>
            </a:prstShdw>
          </a:effectLst>
        </p:spPr>
        <p:txBody>
          <a:bodyPr lIns="0" tIns="0" rIns="0" bIns="0" anchor="ct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it-IT" altLang="it-IT" sz="1100" dirty="0">
                <a:latin typeface="+mn-lt"/>
                <a:cs typeface="Arial" charset="0"/>
              </a:rPr>
              <a:t>Addestramento </a:t>
            </a:r>
            <a:endParaRPr lang="it-IT" altLang="it-IT" sz="1100" dirty="0" smtClean="0">
              <a:latin typeface="+mn-lt"/>
              <a:cs typeface="Arial" charset="0"/>
            </a:endParaRPr>
          </a:p>
          <a:p>
            <a:pPr algn="ctr">
              <a:lnSpc>
                <a:spcPct val="90000"/>
              </a:lnSpc>
            </a:pPr>
            <a:r>
              <a:rPr lang="it-IT" altLang="it-IT" sz="1100" dirty="0" smtClean="0">
                <a:latin typeface="+mn-lt"/>
                <a:cs typeface="Arial" charset="0"/>
              </a:rPr>
              <a:t>on-the-job</a:t>
            </a:r>
            <a:endParaRPr lang="it-IT" altLang="it-IT" sz="1100" dirty="0">
              <a:latin typeface="+mn-lt"/>
              <a:cs typeface="Arial" charset="0"/>
            </a:endParaRPr>
          </a:p>
        </p:txBody>
      </p:sp>
      <p:sp>
        <p:nvSpPr>
          <p:cNvPr id="60" name="AutoShape 21"/>
          <p:cNvSpPr>
            <a:spLocks noChangeArrowheads="1"/>
          </p:cNvSpPr>
          <p:nvPr/>
        </p:nvSpPr>
        <p:spPr bwMode="auto">
          <a:xfrm>
            <a:off x="1646475" y="3116416"/>
            <a:ext cx="1675133" cy="854967"/>
          </a:xfrm>
          <a:prstGeom prst="can">
            <a:avLst>
              <a:gd name="adj" fmla="val 21129"/>
            </a:avLst>
          </a:prstGeom>
          <a:solidFill>
            <a:schemeClr val="bg1">
              <a:lumMod val="95000"/>
            </a:schemeClr>
          </a:solidFill>
          <a:ln>
            <a:solidFill>
              <a:schemeClr val="tx2"/>
            </a:solidFill>
          </a:ln>
          <a:effectLst/>
        </p:spPr>
        <p:txBody>
          <a:bodyPr lIns="0" tIns="0" rIns="0" bIns="0" anchor="ctr"/>
          <a:lstStyle/>
          <a:p>
            <a:pPr algn="ctr" defTabSz="762000">
              <a:lnSpc>
                <a:spcPct val="90000"/>
              </a:lnSpc>
              <a:spcBef>
                <a:spcPct val="0"/>
              </a:spcBef>
            </a:pPr>
            <a:r>
              <a:rPr lang="it-IT" sz="1400" b="1" cap="small" dirty="0" smtClean="0">
                <a:solidFill>
                  <a:schemeClr val="tx2"/>
                </a:solidFill>
                <a:latin typeface="Arial" charset="0"/>
                <a:cs typeface="Arial" charset="0"/>
              </a:rPr>
              <a:t>Profili di Competenza del ruolo</a:t>
            </a:r>
            <a:endParaRPr lang="it-IT" altLang="it-IT" sz="1400" b="1" cap="small" dirty="0">
              <a:solidFill>
                <a:schemeClr val="tx2"/>
              </a:solidFill>
              <a:latin typeface="Arial" charset="0"/>
              <a:cs typeface="Arial" charset="0"/>
            </a:endParaRPr>
          </a:p>
        </p:txBody>
      </p:sp>
      <p:sp>
        <p:nvSpPr>
          <p:cNvPr id="66" name="AutoShape 29"/>
          <p:cNvSpPr>
            <a:spLocks noChangeArrowheads="1"/>
          </p:cNvSpPr>
          <p:nvPr/>
        </p:nvSpPr>
        <p:spPr bwMode="auto">
          <a:xfrm>
            <a:off x="2326431" y="4804319"/>
            <a:ext cx="1296987" cy="863600"/>
          </a:xfrm>
          <a:prstGeom prst="flowChartMultidocument">
            <a:avLst/>
          </a:prstGeom>
          <a:solidFill>
            <a:schemeClr val="bg1">
              <a:lumMod val="95000"/>
            </a:schemeClr>
          </a:solidFill>
          <a:ln>
            <a:noFill/>
          </a:ln>
          <a:effectLst>
            <a:prstShdw prst="shdw17" dist="17961" dir="2700000">
              <a:srgbClr val="0064C8">
                <a:gamma/>
                <a:shade val="60000"/>
                <a:invGamma/>
              </a:srgbClr>
            </a:prstShdw>
          </a:effectLst>
        </p:spPr>
        <p:txBody>
          <a:bodyPr lIns="36000" tIns="36000" rIns="0" bIns="0" anchor="ctr"/>
          <a:lstStyle/>
          <a:p>
            <a:pPr defTabSz="762000">
              <a:lnSpc>
                <a:spcPct val="90000"/>
              </a:lnSpc>
              <a:spcBef>
                <a:spcPct val="0"/>
              </a:spcBef>
            </a:pPr>
            <a:r>
              <a:rPr lang="it-IT" altLang="it-IT" sz="1200" dirty="0">
                <a:latin typeface="Arial" charset="0"/>
                <a:cs typeface="Arial" charset="0"/>
              </a:rPr>
              <a:t>Profili di ruolo</a:t>
            </a:r>
          </a:p>
        </p:txBody>
      </p:sp>
      <p:grpSp>
        <p:nvGrpSpPr>
          <p:cNvPr id="129" name="Gruppo 128"/>
          <p:cNvGrpSpPr/>
          <p:nvPr/>
        </p:nvGrpSpPr>
        <p:grpSpPr>
          <a:xfrm>
            <a:off x="672256" y="4812257"/>
            <a:ext cx="1584325" cy="855662"/>
            <a:chOff x="672256" y="5678488"/>
            <a:chExt cx="1584325" cy="855662"/>
          </a:xfrm>
        </p:grpSpPr>
        <p:sp>
          <p:nvSpPr>
            <p:cNvPr id="67" name="Rectangle 31"/>
            <p:cNvSpPr>
              <a:spLocks noChangeArrowheads="1"/>
            </p:cNvSpPr>
            <p:nvPr/>
          </p:nvSpPr>
          <p:spPr bwMode="auto">
            <a:xfrm>
              <a:off x="672256" y="5678488"/>
              <a:ext cx="1584325" cy="855662"/>
            </a:xfrm>
            <a:prstGeom prst="rect">
              <a:avLst/>
            </a:prstGeom>
            <a:solidFill>
              <a:schemeClr val="bg1">
                <a:lumMod val="95000"/>
              </a:schemeClr>
            </a:solidFill>
            <a:ln>
              <a:noFill/>
            </a:ln>
            <a:effectLst>
              <a:prstShdw prst="shdw17" dist="17961" dir="2700000">
                <a:srgbClr val="0064C8">
                  <a:gamma/>
                  <a:shade val="60000"/>
                  <a:invGamma/>
                </a:srgbClr>
              </a:prstShdw>
            </a:effectLst>
          </p:spPr>
          <p:txBody>
            <a:bodyPr lIns="36000" tIns="36000" rIns="0" bIns="0" anchor="t"/>
            <a:lstStyle/>
            <a:p>
              <a:pPr defTabSz="762000">
                <a:lnSpc>
                  <a:spcPct val="90000"/>
                </a:lnSpc>
                <a:spcBef>
                  <a:spcPct val="0"/>
                </a:spcBef>
              </a:pPr>
              <a:r>
                <a:rPr lang="it-IT" altLang="it-IT" sz="1200" dirty="0">
                  <a:latin typeface="Arial" charset="0"/>
                  <a:cs typeface="Arial" charset="0"/>
                </a:rPr>
                <a:t>Modello organizzativo</a:t>
              </a:r>
            </a:p>
          </p:txBody>
        </p:sp>
        <p:grpSp>
          <p:nvGrpSpPr>
            <p:cNvPr id="68" name="Group 32"/>
            <p:cNvGrpSpPr>
              <a:grpSpLocks/>
            </p:cNvGrpSpPr>
            <p:nvPr/>
          </p:nvGrpSpPr>
          <p:grpSpPr bwMode="auto">
            <a:xfrm>
              <a:off x="770681" y="5926138"/>
              <a:ext cx="1385887" cy="527050"/>
              <a:chOff x="2802" y="3339"/>
              <a:chExt cx="998" cy="363"/>
            </a:xfrm>
          </p:grpSpPr>
          <p:sp>
            <p:nvSpPr>
              <p:cNvPr id="69" name="Rectangle 33" descr="FondoAstrologo03"/>
              <p:cNvSpPr>
                <a:spLocks noChangeArrowheads="1"/>
              </p:cNvSpPr>
              <p:nvPr/>
            </p:nvSpPr>
            <p:spPr bwMode="auto">
              <a:xfrm>
                <a:off x="3165" y="3339"/>
                <a:ext cx="272" cy="136"/>
              </a:xfrm>
              <a:prstGeom prst="rect">
                <a:avLst/>
              </a:prstGeom>
              <a:blipFill dpi="0" rotWithShape="0">
                <a:blip r:embed="rId2"/>
                <a:srcRect/>
                <a:stretch>
                  <a:fillRect/>
                </a:stretch>
              </a:blipFill>
              <a:ln w="9525" algn="ctr">
                <a:solidFill>
                  <a:schemeClr val="bg1"/>
                </a:solidFill>
                <a:miter lim="800000"/>
                <a:headEnd/>
                <a:tailEnd/>
              </a:ln>
              <a:effectLst>
                <a:prstShdw prst="shdw17" dist="17961" dir="2700000">
                  <a:schemeClr val="bg1">
                    <a:gamma/>
                    <a:shade val="60000"/>
                    <a:invGamma/>
                  </a:schemeClr>
                </a:prstShdw>
              </a:effectLst>
            </p:spPr>
            <p:txBody>
              <a:bodyPr anchor="ctr"/>
              <a:lstStyle/>
              <a:p>
                <a:endParaRPr lang="it-IT"/>
              </a:p>
            </p:txBody>
          </p:sp>
          <p:sp>
            <p:nvSpPr>
              <p:cNvPr id="70" name="Rectangle 34" descr="FondoAstrologo03"/>
              <p:cNvSpPr>
                <a:spLocks noChangeArrowheads="1"/>
              </p:cNvSpPr>
              <p:nvPr/>
            </p:nvSpPr>
            <p:spPr bwMode="auto">
              <a:xfrm>
                <a:off x="2802" y="3566"/>
                <a:ext cx="272" cy="136"/>
              </a:xfrm>
              <a:prstGeom prst="rect">
                <a:avLst/>
              </a:prstGeom>
              <a:blipFill dpi="0" rotWithShape="0">
                <a:blip r:embed="rId2"/>
                <a:srcRect/>
                <a:stretch>
                  <a:fillRect/>
                </a:stretch>
              </a:blipFill>
              <a:ln w="9525" algn="ctr">
                <a:solidFill>
                  <a:schemeClr val="bg1"/>
                </a:solidFill>
                <a:miter lim="800000"/>
                <a:headEnd/>
                <a:tailEnd/>
              </a:ln>
              <a:effectLst>
                <a:prstShdw prst="shdw17" dist="17961" dir="2700000">
                  <a:schemeClr val="bg1">
                    <a:gamma/>
                    <a:shade val="60000"/>
                    <a:invGamma/>
                  </a:schemeClr>
                </a:prstShdw>
              </a:effectLst>
            </p:spPr>
            <p:txBody>
              <a:bodyPr anchor="ctr"/>
              <a:lstStyle/>
              <a:p>
                <a:endParaRPr lang="it-IT"/>
              </a:p>
            </p:txBody>
          </p:sp>
          <p:sp>
            <p:nvSpPr>
              <p:cNvPr id="71" name="Rectangle 35" descr="FondoAstrologo03"/>
              <p:cNvSpPr>
                <a:spLocks noChangeArrowheads="1"/>
              </p:cNvSpPr>
              <p:nvPr/>
            </p:nvSpPr>
            <p:spPr bwMode="auto">
              <a:xfrm>
                <a:off x="3165" y="3566"/>
                <a:ext cx="272" cy="136"/>
              </a:xfrm>
              <a:prstGeom prst="rect">
                <a:avLst/>
              </a:prstGeom>
              <a:blipFill dpi="0" rotWithShape="0">
                <a:blip r:embed="rId2"/>
                <a:srcRect/>
                <a:stretch>
                  <a:fillRect/>
                </a:stretch>
              </a:blipFill>
              <a:ln w="9525" algn="ctr">
                <a:solidFill>
                  <a:schemeClr val="bg1"/>
                </a:solidFill>
                <a:miter lim="800000"/>
                <a:headEnd/>
                <a:tailEnd/>
              </a:ln>
              <a:effectLst>
                <a:prstShdw prst="shdw17" dist="17961" dir="2700000">
                  <a:schemeClr val="bg1">
                    <a:gamma/>
                    <a:shade val="60000"/>
                    <a:invGamma/>
                  </a:schemeClr>
                </a:prstShdw>
              </a:effectLst>
            </p:spPr>
            <p:txBody>
              <a:bodyPr anchor="ctr"/>
              <a:lstStyle/>
              <a:p>
                <a:endParaRPr lang="it-IT"/>
              </a:p>
            </p:txBody>
          </p:sp>
          <p:sp>
            <p:nvSpPr>
              <p:cNvPr id="72" name="Rectangle 36" descr="FondoAstrologo03"/>
              <p:cNvSpPr>
                <a:spLocks noChangeArrowheads="1"/>
              </p:cNvSpPr>
              <p:nvPr/>
            </p:nvSpPr>
            <p:spPr bwMode="auto">
              <a:xfrm>
                <a:off x="3528" y="3566"/>
                <a:ext cx="272" cy="136"/>
              </a:xfrm>
              <a:prstGeom prst="rect">
                <a:avLst/>
              </a:prstGeom>
              <a:blipFill dpi="0" rotWithShape="0">
                <a:blip r:embed="rId2"/>
                <a:srcRect/>
                <a:stretch>
                  <a:fillRect/>
                </a:stretch>
              </a:blipFill>
              <a:ln w="9525" algn="ctr">
                <a:solidFill>
                  <a:schemeClr val="bg1"/>
                </a:solidFill>
                <a:miter lim="800000"/>
                <a:headEnd/>
                <a:tailEnd/>
              </a:ln>
              <a:effectLst>
                <a:prstShdw prst="shdw17" dist="17961" dir="2700000">
                  <a:schemeClr val="bg1">
                    <a:gamma/>
                    <a:shade val="60000"/>
                    <a:invGamma/>
                  </a:schemeClr>
                </a:prstShdw>
              </a:effectLst>
            </p:spPr>
            <p:txBody>
              <a:bodyPr anchor="ctr"/>
              <a:lstStyle/>
              <a:p>
                <a:endParaRPr lang="it-IT"/>
              </a:p>
            </p:txBody>
          </p:sp>
          <p:cxnSp>
            <p:nvCxnSpPr>
              <p:cNvPr id="73" name="AutoShape 37"/>
              <p:cNvCxnSpPr>
                <a:cxnSpLocks noChangeShapeType="1"/>
                <a:stCxn id="69" idx="2"/>
                <a:endCxn id="70" idx="0"/>
              </p:cNvCxnSpPr>
              <p:nvPr/>
            </p:nvCxnSpPr>
            <p:spPr bwMode="auto">
              <a:xfrm rot="5400000">
                <a:off x="3074" y="3339"/>
                <a:ext cx="91" cy="363"/>
              </a:xfrm>
              <a:prstGeom prst="bentConnector3">
                <a:avLst>
                  <a:gd name="adj1" fmla="val 49449"/>
                </a:avLst>
              </a:prstGeom>
              <a:noFill/>
              <a:ln w="3175">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cxnSp>
          <p:cxnSp>
            <p:nvCxnSpPr>
              <p:cNvPr id="74" name="AutoShape 38"/>
              <p:cNvCxnSpPr>
                <a:cxnSpLocks noChangeShapeType="1"/>
                <a:endCxn id="71" idx="0"/>
              </p:cNvCxnSpPr>
              <p:nvPr/>
            </p:nvCxnSpPr>
            <p:spPr bwMode="auto">
              <a:xfrm rot="5400000">
                <a:off x="3255" y="3521"/>
                <a:ext cx="91" cy="0"/>
              </a:xfrm>
              <a:prstGeom prst="straightConnector1">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cxnSp>
          <p:cxnSp>
            <p:nvCxnSpPr>
              <p:cNvPr id="75" name="AutoShape 39"/>
              <p:cNvCxnSpPr>
                <a:cxnSpLocks noChangeShapeType="1"/>
                <a:stCxn id="69" idx="2"/>
                <a:endCxn id="72" idx="0"/>
              </p:cNvCxnSpPr>
              <p:nvPr/>
            </p:nvCxnSpPr>
            <p:spPr bwMode="auto">
              <a:xfrm rot="16200000" flipH="1">
                <a:off x="3437" y="3339"/>
                <a:ext cx="91" cy="363"/>
              </a:xfrm>
              <a:prstGeom prst="bentConnector3">
                <a:avLst>
                  <a:gd name="adj1" fmla="val 49449"/>
                </a:avLst>
              </a:prstGeom>
              <a:noFill/>
              <a:ln w="3175">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cxnSp>
        </p:grpSp>
      </p:grpSp>
      <p:cxnSp>
        <p:nvCxnSpPr>
          <p:cNvPr id="76" name="AutoShape 40"/>
          <p:cNvCxnSpPr>
            <a:cxnSpLocks noChangeShapeType="1"/>
            <a:stCxn id="60" idx="3"/>
            <a:endCxn id="67" idx="0"/>
          </p:cNvCxnSpPr>
          <p:nvPr/>
        </p:nvCxnSpPr>
        <p:spPr bwMode="auto">
          <a:xfrm rot="5400000">
            <a:off x="1553794" y="3882009"/>
            <a:ext cx="840874" cy="1019623"/>
          </a:xfrm>
          <a:prstGeom prst="bentConnector3">
            <a:avLst>
              <a:gd name="adj1" fmla="val 50000"/>
            </a:avLst>
          </a:prstGeom>
          <a:noFill/>
          <a:ln w="28575">
            <a:solidFill>
              <a:schemeClr val="tx2"/>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cxnSp>
      <p:cxnSp>
        <p:nvCxnSpPr>
          <p:cNvPr id="77" name="AutoShape 41"/>
          <p:cNvCxnSpPr>
            <a:cxnSpLocks noChangeShapeType="1"/>
            <a:stCxn id="60" idx="3"/>
            <a:endCxn id="66" idx="0"/>
          </p:cNvCxnSpPr>
          <p:nvPr/>
        </p:nvCxnSpPr>
        <p:spPr bwMode="auto">
          <a:xfrm rot="16200000" flipH="1">
            <a:off x="2357629" y="4097796"/>
            <a:ext cx="832936" cy="580110"/>
          </a:xfrm>
          <a:prstGeom prst="bentConnector3">
            <a:avLst>
              <a:gd name="adj1" fmla="val 50000"/>
            </a:avLst>
          </a:prstGeom>
          <a:noFill/>
          <a:ln w="28575">
            <a:solidFill>
              <a:schemeClr val="tx2"/>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cxnSp>
      <p:sp>
        <p:nvSpPr>
          <p:cNvPr id="93" name="AutoShape 58"/>
          <p:cNvSpPr>
            <a:spLocks noChangeArrowheads="1"/>
          </p:cNvSpPr>
          <p:nvPr/>
        </p:nvSpPr>
        <p:spPr bwMode="auto">
          <a:xfrm>
            <a:off x="6743427" y="3861204"/>
            <a:ext cx="1347440" cy="574675"/>
          </a:xfrm>
          <a:prstGeom prst="can">
            <a:avLst>
              <a:gd name="adj" fmla="val 25296"/>
            </a:avLst>
          </a:prstGeom>
          <a:solidFill>
            <a:schemeClr val="bg1">
              <a:lumMod val="95000"/>
            </a:schemeClr>
          </a:solidFill>
          <a:ln>
            <a:noFill/>
          </a:ln>
          <a:effectLst>
            <a:prstShdw prst="shdw17" dist="17961" dir="2700000">
              <a:srgbClr val="0064C8">
                <a:gamma/>
                <a:shade val="60000"/>
                <a:invGamma/>
              </a:srgbClr>
            </a:prstShdw>
          </a:effectLst>
        </p:spPr>
        <p:txBody>
          <a:bodyPr lIns="0" tIns="0" rIns="0" bIns="0" anchor="ctr"/>
          <a:lstStyle>
            <a:lvl1pPr algn="l" defTabSz="762000">
              <a:spcBef>
                <a:spcPct val="0"/>
              </a:spcBef>
              <a:defRPr sz="2400">
                <a:solidFill>
                  <a:schemeClr val="tx1"/>
                </a:solidFill>
                <a:latin typeface="Times New Roman" pitchFamily="18" charset="0"/>
              </a:defRPr>
            </a:lvl1pPr>
            <a:lvl2pPr marL="571500" algn="l" defTabSz="762000">
              <a:spcBef>
                <a:spcPct val="0"/>
              </a:spcBef>
              <a:defRPr sz="2400">
                <a:solidFill>
                  <a:schemeClr val="tx1"/>
                </a:solidFill>
                <a:latin typeface="Times New Roman" pitchFamily="18" charset="0"/>
              </a:defRPr>
            </a:lvl2pPr>
            <a:lvl3pPr marL="1143000" algn="l" defTabSz="762000">
              <a:spcBef>
                <a:spcPct val="0"/>
              </a:spcBef>
              <a:defRPr sz="2400">
                <a:solidFill>
                  <a:schemeClr val="tx1"/>
                </a:solidFill>
                <a:latin typeface="Times New Roman" pitchFamily="18" charset="0"/>
              </a:defRPr>
            </a:lvl3pPr>
            <a:lvl4pPr marL="1714500" algn="l" defTabSz="762000">
              <a:spcBef>
                <a:spcPct val="0"/>
              </a:spcBef>
              <a:defRPr sz="2400">
                <a:solidFill>
                  <a:schemeClr val="tx1"/>
                </a:solidFill>
                <a:latin typeface="Times New Roman" pitchFamily="18" charset="0"/>
              </a:defRPr>
            </a:lvl4pPr>
            <a:lvl5pPr marL="2286000" algn="l" defTabSz="76200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it-IT" altLang="it-IT" sz="1100" dirty="0">
                <a:latin typeface="+mn-lt"/>
                <a:cs typeface="Arial" charset="0"/>
              </a:rPr>
              <a:t>Moduli e percorsi</a:t>
            </a:r>
          </a:p>
        </p:txBody>
      </p:sp>
      <p:sp>
        <p:nvSpPr>
          <p:cNvPr id="99" name="AutoShape 27"/>
          <p:cNvSpPr>
            <a:spLocks noChangeArrowheads="1"/>
          </p:cNvSpPr>
          <p:nvPr/>
        </p:nvSpPr>
        <p:spPr bwMode="auto">
          <a:xfrm rot="5400000">
            <a:off x="2977419" y="3184034"/>
            <a:ext cx="1551977" cy="863600"/>
          </a:xfrm>
          <a:prstGeom prst="downArrowCallout">
            <a:avLst>
              <a:gd name="adj1" fmla="val 51286"/>
              <a:gd name="adj2" fmla="val 40763"/>
              <a:gd name="adj3" fmla="val 15111"/>
              <a:gd name="adj4" fmla="val 70231"/>
            </a:avLst>
          </a:prstGeom>
          <a:solidFill>
            <a:schemeClr val="tx2"/>
          </a:solidFill>
          <a:ln>
            <a:noFill/>
          </a:ln>
          <a:effectLst/>
        </p:spPr>
        <p:txBody>
          <a:bodyPr lIns="0" tIns="0" rIns="0" bIns="0" anchor="ctr"/>
          <a:lstStyle/>
          <a:p>
            <a:pPr algn="ctr" defTabSz="762000">
              <a:lnSpc>
                <a:spcPct val="90000"/>
              </a:lnSpc>
              <a:spcBef>
                <a:spcPct val="0"/>
              </a:spcBef>
            </a:pPr>
            <a:r>
              <a:rPr lang="it-IT" altLang="it-IT" sz="1400" b="1" cap="small" dirty="0">
                <a:solidFill>
                  <a:srgbClr val="FFFFFF"/>
                </a:solidFill>
                <a:latin typeface="Arial" charset="0"/>
                <a:cs typeface="Arial" charset="0"/>
              </a:rPr>
              <a:t>Valutazione del livello </a:t>
            </a:r>
            <a:r>
              <a:rPr lang="it-IT" altLang="it-IT" sz="1400" b="1" cap="small" dirty="0" smtClean="0">
                <a:solidFill>
                  <a:srgbClr val="FFFFFF"/>
                </a:solidFill>
                <a:latin typeface="Arial" charset="0"/>
                <a:cs typeface="Arial" charset="0"/>
              </a:rPr>
              <a:t>atteso/posseduto</a:t>
            </a:r>
            <a:endParaRPr lang="it-IT" altLang="it-IT" sz="1400" b="1" cap="small" dirty="0">
              <a:solidFill>
                <a:srgbClr val="FFFFFF"/>
              </a:solidFill>
              <a:latin typeface="Arial" charset="0"/>
              <a:cs typeface="Arial" charset="0"/>
            </a:endParaRPr>
          </a:p>
        </p:txBody>
      </p:sp>
      <p:sp>
        <p:nvSpPr>
          <p:cNvPr id="102" name="AutoShape 60"/>
          <p:cNvSpPr>
            <a:spLocks noChangeArrowheads="1"/>
          </p:cNvSpPr>
          <p:nvPr/>
        </p:nvSpPr>
        <p:spPr bwMode="auto">
          <a:xfrm rot="16200000" flipH="1">
            <a:off x="5422141" y="4585301"/>
            <a:ext cx="1408113" cy="863600"/>
          </a:xfrm>
          <a:prstGeom prst="downArrowCallout">
            <a:avLst>
              <a:gd name="adj1" fmla="val 51286"/>
              <a:gd name="adj2" fmla="val 40763"/>
              <a:gd name="adj3" fmla="val 15111"/>
              <a:gd name="adj4" fmla="val 70231"/>
            </a:avLst>
          </a:prstGeom>
          <a:solidFill>
            <a:schemeClr val="tx2"/>
          </a:solidFill>
          <a:ln>
            <a:noFill/>
          </a:ln>
          <a:effectLst/>
        </p:spPr>
        <p:txBody>
          <a:bodyPr lIns="0" tIns="0" rIns="0" bIns="0" anchor="ctr"/>
          <a:lstStyle/>
          <a:p>
            <a:pPr algn="ctr" defTabSz="762000">
              <a:lnSpc>
                <a:spcPct val="90000"/>
              </a:lnSpc>
              <a:spcBef>
                <a:spcPct val="0"/>
              </a:spcBef>
            </a:pPr>
            <a:r>
              <a:rPr lang="it-IT" altLang="it-IT" sz="1400" b="1" cap="small" dirty="0">
                <a:solidFill>
                  <a:srgbClr val="FFFFFF"/>
                </a:solidFill>
                <a:effectLst>
                  <a:outerShdw blurRad="38100" dist="38100" dir="2700000" algn="tl">
                    <a:srgbClr val="000000"/>
                  </a:outerShdw>
                </a:effectLst>
                <a:latin typeface="Arial" charset="0"/>
                <a:cs typeface="Arial" charset="0"/>
              </a:rPr>
              <a:t>Verifiche apprendimento</a:t>
            </a:r>
          </a:p>
        </p:txBody>
      </p:sp>
      <p:sp>
        <p:nvSpPr>
          <p:cNvPr id="105" name="AutoShape 64"/>
          <p:cNvSpPr>
            <a:spLocks noChangeArrowheads="1"/>
          </p:cNvSpPr>
          <p:nvPr/>
        </p:nvSpPr>
        <p:spPr bwMode="auto">
          <a:xfrm>
            <a:off x="6384251" y="2840067"/>
            <a:ext cx="2063356" cy="863600"/>
          </a:xfrm>
          <a:prstGeom prst="downArrowCallout">
            <a:avLst>
              <a:gd name="adj1" fmla="val 51286"/>
              <a:gd name="adj2" fmla="val 40763"/>
              <a:gd name="adj3" fmla="val 15111"/>
              <a:gd name="adj4" fmla="val 72398"/>
            </a:avLst>
          </a:prstGeom>
          <a:solidFill>
            <a:schemeClr val="tx2"/>
          </a:solidFill>
          <a:ln>
            <a:noFill/>
          </a:ln>
          <a:effectLst/>
        </p:spPr>
        <p:txBody>
          <a:bodyPr lIns="0" tIns="0" rIns="0" bIns="0" anchor="ctr"/>
          <a:lstStyle/>
          <a:p>
            <a:pPr algn="ctr" defTabSz="762000">
              <a:lnSpc>
                <a:spcPct val="90000"/>
              </a:lnSpc>
              <a:spcBef>
                <a:spcPct val="0"/>
              </a:spcBef>
            </a:pPr>
            <a:r>
              <a:rPr lang="it-IT" altLang="it-IT" sz="1400" b="1" cap="small" dirty="0">
                <a:solidFill>
                  <a:srgbClr val="FFFFFF"/>
                </a:solidFill>
                <a:effectLst>
                  <a:outerShdw blurRad="38100" dist="38100" dir="2700000" algn="tl">
                    <a:srgbClr val="000000"/>
                  </a:outerShdw>
                </a:effectLst>
                <a:latin typeface="Arial" charset="0"/>
                <a:cs typeface="Arial" charset="0"/>
              </a:rPr>
              <a:t>Definizione progetti formativi</a:t>
            </a:r>
          </a:p>
        </p:txBody>
      </p:sp>
      <p:sp>
        <p:nvSpPr>
          <p:cNvPr id="106" name="Rettangolo 105">
            <a:hlinkClick r:id="rId3"/>
          </p:cNvPr>
          <p:cNvSpPr/>
          <p:nvPr/>
        </p:nvSpPr>
        <p:spPr>
          <a:xfrm>
            <a:off x="682258" y="2024673"/>
            <a:ext cx="1440000" cy="468000"/>
          </a:xfrm>
          <a:prstGeom prst="rect">
            <a:avLst/>
          </a:prstGeom>
          <a:solidFill>
            <a:schemeClr val="tx2"/>
          </a:solidFill>
          <a:ln>
            <a:noFill/>
          </a:ln>
          <a:effectLst/>
        </p:spPr>
        <p:txBody>
          <a:bodyPr lIns="0" tIns="0" rIns="0" bIns="0" anchor="ctr"/>
          <a:lstStyle/>
          <a:p>
            <a:pPr algn="ctr" defTabSz="762000">
              <a:lnSpc>
                <a:spcPct val="90000"/>
              </a:lnSpc>
              <a:spcBef>
                <a:spcPct val="0"/>
              </a:spcBef>
            </a:pPr>
            <a:r>
              <a:rPr lang="it-IT" altLang="it-IT" sz="1400" b="1" cap="small" dirty="0">
                <a:solidFill>
                  <a:srgbClr val="FFFFFF"/>
                </a:solidFill>
                <a:latin typeface="Arial" charset="0"/>
                <a:cs typeface="Arial" charset="0"/>
              </a:rPr>
              <a:t>Mappatura dei processi</a:t>
            </a:r>
          </a:p>
        </p:txBody>
      </p:sp>
      <p:sp>
        <p:nvSpPr>
          <p:cNvPr id="107" name="Rettangolo 106"/>
          <p:cNvSpPr/>
          <p:nvPr/>
        </p:nvSpPr>
        <p:spPr>
          <a:xfrm>
            <a:off x="2764695" y="2024672"/>
            <a:ext cx="1440000" cy="468000"/>
          </a:xfrm>
          <a:prstGeom prst="rect">
            <a:avLst/>
          </a:prstGeom>
          <a:solidFill>
            <a:schemeClr val="tx2"/>
          </a:solidFill>
          <a:ln>
            <a:noFill/>
          </a:ln>
          <a:effectLst/>
        </p:spPr>
        <p:txBody>
          <a:bodyPr lIns="0" tIns="0" rIns="0" bIns="0" anchor="ctr"/>
          <a:lstStyle/>
          <a:p>
            <a:pPr algn="ctr" defTabSz="762000">
              <a:lnSpc>
                <a:spcPct val="90000"/>
              </a:lnSpc>
              <a:spcBef>
                <a:spcPct val="0"/>
              </a:spcBef>
            </a:pPr>
            <a:r>
              <a:rPr lang="it-IT" altLang="it-IT" sz="1400" b="1" cap="small" dirty="0">
                <a:solidFill>
                  <a:srgbClr val="FFFFFF"/>
                </a:solidFill>
                <a:latin typeface="Arial" charset="0"/>
                <a:cs typeface="Arial" charset="0"/>
              </a:rPr>
              <a:t>Mappatura </a:t>
            </a:r>
            <a:r>
              <a:rPr lang="it-IT" altLang="it-IT" sz="1400" b="1" cap="small" dirty="0" smtClean="0">
                <a:solidFill>
                  <a:srgbClr val="FFFFFF"/>
                </a:solidFill>
                <a:latin typeface="Arial" charset="0"/>
                <a:cs typeface="Arial" charset="0"/>
              </a:rPr>
              <a:t>delle competenze</a:t>
            </a:r>
            <a:endParaRPr lang="it-IT" altLang="it-IT" sz="1400" b="1" cap="small" dirty="0">
              <a:solidFill>
                <a:srgbClr val="FFFFFF"/>
              </a:solidFill>
              <a:latin typeface="Arial" charset="0"/>
              <a:cs typeface="Arial" charset="0"/>
            </a:endParaRPr>
          </a:p>
        </p:txBody>
      </p:sp>
      <p:cxnSp>
        <p:nvCxnSpPr>
          <p:cNvPr id="111" name="Connettore 4 110"/>
          <p:cNvCxnSpPr>
            <a:stCxn id="106" idx="2"/>
            <a:endCxn id="60" idx="1"/>
          </p:cNvCxnSpPr>
          <p:nvPr/>
        </p:nvCxnSpPr>
        <p:spPr>
          <a:xfrm rot="16200000" flipH="1">
            <a:off x="1631279" y="2263652"/>
            <a:ext cx="623743" cy="1081784"/>
          </a:xfrm>
          <a:prstGeom prst="bentConnector3">
            <a:avLst/>
          </a:prstGeom>
          <a:noFill/>
          <a:ln w="28575">
            <a:solidFill>
              <a:schemeClr val="tx2"/>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cxnSp>
      <p:cxnSp>
        <p:nvCxnSpPr>
          <p:cNvPr id="113" name="Connettore 4 112"/>
          <p:cNvCxnSpPr>
            <a:stCxn id="107" idx="2"/>
            <a:endCxn id="60" idx="1"/>
          </p:cNvCxnSpPr>
          <p:nvPr/>
        </p:nvCxnSpPr>
        <p:spPr>
          <a:xfrm rot="5400000">
            <a:off x="2672497" y="2304218"/>
            <a:ext cx="623744" cy="1000653"/>
          </a:xfrm>
          <a:prstGeom prst="bentConnector3">
            <a:avLst/>
          </a:prstGeom>
          <a:noFill/>
          <a:ln w="28575">
            <a:solidFill>
              <a:schemeClr val="tx2"/>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cxnSp>
      <p:sp>
        <p:nvSpPr>
          <p:cNvPr id="157" name="Arrotonda angolo diagonale rettangolo 156"/>
          <p:cNvSpPr/>
          <p:nvPr/>
        </p:nvSpPr>
        <p:spPr>
          <a:xfrm rot="5400000">
            <a:off x="3499257" y="3526018"/>
            <a:ext cx="2881091" cy="1509189"/>
          </a:xfrm>
          <a:prstGeom prst="round2DiagRect">
            <a:avLst/>
          </a:prstGeom>
          <a:solidFill>
            <a:schemeClr val="bg1">
              <a:lumMod val="95000"/>
            </a:schemeClr>
          </a:solidFill>
          <a:ln>
            <a:solidFill>
              <a:schemeClr val="tx2"/>
            </a:solidFill>
          </a:ln>
          <a:effectLst/>
        </p:spPr>
        <p:txBody>
          <a:bodyPr vert="vert270" lIns="0" tIns="0" rIns="0" bIns="0" anchor="ctr"/>
          <a:lstStyle/>
          <a:p>
            <a:pPr algn="ctr" defTabSz="762000">
              <a:lnSpc>
                <a:spcPct val="90000"/>
              </a:lnSpc>
              <a:spcBef>
                <a:spcPct val="0"/>
              </a:spcBef>
            </a:pPr>
            <a:r>
              <a:rPr lang="it-IT" altLang="it-IT" sz="1400" b="1" cap="small" dirty="0">
                <a:solidFill>
                  <a:schemeClr val="tx2"/>
                </a:solidFill>
                <a:latin typeface="Arial" charset="0"/>
                <a:cs typeface="Arial" charset="0"/>
              </a:rPr>
              <a:t>Sistemi di valutazione e </a:t>
            </a:r>
            <a:r>
              <a:rPr lang="it-IT" altLang="it-IT" sz="1400" b="1" cap="small" dirty="0" smtClean="0">
                <a:solidFill>
                  <a:schemeClr val="tx2"/>
                </a:solidFill>
                <a:latin typeface="Arial" charset="0"/>
                <a:cs typeface="Arial" charset="0"/>
              </a:rPr>
              <a:t>certificazione</a:t>
            </a:r>
            <a:endParaRPr lang="it-IT" altLang="it-IT" sz="1400" b="1" cap="small" dirty="0">
              <a:solidFill>
                <a:schemeClr val="tx2"/>
              </a:solidFill>
              <a:latin typeface="Arial" charset="0"/>
              <a:cs typeface="Arial" charset="0"/>
            </a:endParaRPr>
          </a:p>
        </p:txBody>
      </p:sp>
      <p:sp>
        <p:nvSpPr>
          <p:cNvPr id="158" name="Rettangolo 157"/>
          <p:cNvSpPr/>
          <p:nvPr/>
        </p:nvSpPr>
        <p:spPr>
          <a:xfrm>
            <a:off x="6384251" y="2024896"/>
            <a:ext cx="2063356" cy="468000"/>
          </a:xfrm>
          <a:prstGeom prst="rect">
            <a:avLst/>
          </a:prstGeom>
          <a:solidFill>
            <a:schemeClr val="tx2"/>
          </a:solidFill>
          <a:ln>
            <a:noFill/>
          </a:ln>
          <a:effectLst/>
        </p:spPr>
        <p:txBody>
          <a:bodyPr lIns="0" tIns="0" rIns="0" bIns="0" anchor="ctr"/>
          <a:lstStyle/>
          <a:p>
            <a:pPr algn="ctr" defTabSz="762000">
              <a:lnSpc>
                <a:spcPct val="90000"/>
              </a:lnSpc>
              <a:spcBef>
                <a:spcPct val="0"/>
              </a:spcBef>
            </a:pPr>
            <a:r>
              <a:rPr lang="it-IT" sz="1400" b="1" cap="small" dirty="0" smtClean="0">
                <a:solidFill>
                  <a:srgbClr val="FFFFFF"/>
                </a:solidFill>
                <a:latin typeface="Arial" charset="0"/>
                <a:cs typeface="Arial" charset="0"/>
              </a:rPr>
              <a:t>Formazione</a:t>
            </a:r>
            <a:endParaRPr lang="it-IT" sz="1400" b="1" cap="small" dirty="0">
              <a:solidFill>
                <a:srgbClr val="FFFFFF"/>
              </a:solidFill>
              <a:latin typeface="Arial" charset="0"/>
              <a:cs typeface="Arial" charset="0"/>
            </a:endParaRPr>
          </a:p>
        </p:txBody>
      </p:sp>
      <p:cxnSp>
        <p:nvCxnSpPr>
          <p:cNvPr id="160" name="Connettore 2 159"/>
          <p:cNvCxnSpPr>
            <a:stCxn id="158" idx="2"/>
            <a:endCxn id="105" idx="0"/>
          </p:cNvCxnSpPr>
          <p:nvPr/>
        </p:nvCxnSpPr>
        <p:spPr>
          <a:xfrm>
            <a:off x="7415929" y="2492896"/>
            <a:ext cx="0" cy="347171"/>
          </a:xfrm>
          <a:prstGeom prst="straightConnector1">
            <a:avLst/>
          </a:prstGeom>
          <a:noFill/>
          <a:ln w="28575">
            <a:solidFill>
              <a:schemeClr val="tx2"/>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cxnSp>
      <p:sp>
        <p:nvSpPr>
          <p:cNvPr id="164" name="CasellaDiTesto 163"/>
          <p:cNvSpPr txBox="1"/>
          <p:nvPr/>
        </p:nvSpPr>
        <p:spPr>
          <a:xfrm>
            <a:off x="520491" y="917382"/>
            <a:ext cx="7775575" cy="923330"/>
          </a:xfrm>
          <a:prstGeom prst="rect">
            <a:avLst/>
          </a:prstGeom>
          <a:noFill/>
        </p:spPr>
        <p:txBody>
          <a:bodyPr wrap="square" rtlCol="0">
            <a:spAutoFit/>
          </a:bodyPr>
          <a:lstStyle/>
          <a:p>
            <a:pPr algn="just"/>
            <a:r>
              <a:rPr lang="it-IT" dirty="0">
                <a:solidFill>
                  <a:schemeClr val="bg1"/>
                </a:solidFill>
              </a:rPr>
              <a:t>Domino permette di governare il flusso che si sviluppa attraverso la mappatura dei processi, l’individuazione delle competenze, la definizione dei profili, fino a l’individuazione dei moduli della formazione, per concludersi con la certificazione</a:t>
            </a:r>
            <a:endParaRPr lang="it-IT" dirty="0">
              <a:solidFill>
                <a:schemeClr val="bg1"/>
              </a:solidFill>
            </a:endParaRPr>
          </a:p>
        </p:txBody>
      </p:sp>
      <p:sp>
        <p:nvSpPr>
          <p:cNvPr id="3" name="Arrotonda angolo diagonale rettangolo 2"/>
          <p:cNvSpPr/>
          <p:nvPr/>
        </p:nvSpPr>
        <p:spPr>
          <a:xfrm>
            <a:off x="5694397" y="2024896"/>
            <a:ext cx="689854" cy="2288148"/>
          </a:xfrm>
          <a:prstGeom prst="round2DiagRect">
            <a:avLst/>
          </a:prstGeom>
          <a:solidFill>
            <a:schemeClr val="bg1">
              <a:lumMod val="95000"/>
            </a:schemeClr>
          </a:solidFill>
          <a:ln>
            <a:solidFill>
              <a:schemeClr val="tx2"/>
            </a:solidFill>
          </a:ln>
          <a:effectLst/>
        </p:spPr>
        <p:txBody>
          <a:bodyPr vert="vert270" lIns="0" tIns="0" rIns="0" bIns="0" anchor="ctr"/>
          <a:lstStyle/>
          <a:p>
            <a:pPr algn="ctr" defTabSz="762000">
              <a:lnSpc>
                <a:spcPct val="90000"/>
              </a:lnSpc>
              <a:spcBef>
                <a:spcPct val="0"/>
              </a:spcBef>
            </a:pPr>
            <a:r>
              <a:rPr lang="it-IT" sz="1400" b="1" cap="small" dirty="0" smtClean="0">
                <a:solidFill>
                  <a:schemeClr val="tx2"/>
                </a:solidFill>
                <a:latin typeface="Arial" charset="0"/>
                <a:cs typeface="Arial" charset="0"/>
              </a:rPr>
              <a:t>Trainer Manital</a:t>
            </a:r>
            <a:endParaRPr lang="it-IT" sz="1400" b="1" cap="small" dirty="0">
              <a:solidFill>
                <a:schemeClr val="tx2"/>
              </a:solidFill>
              <a:latin typeface="Arial" charset="0"/>
              <a:cs typeface="Arial" charset="0"/>
            </a:endParaRPr>
          </a:p>
        </p:txBody>
      </p:sp>
    </p:spTree>
    <p:extLst>
      <p:ext uri="{BB962C8B-B14F-4D97-AF65-F5344CB8AC3E}">
        <p14:creationId xmlns:p14="http://schemas.microsoft.com/office/powerpoint/2010/main" val="35258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664"/>
            <a:ext cx="9144000" cy="5143500"/>
          </a:xfrm>
          <a:prstGeom prst="rect">
            <a:avLst/>
          </a:prstGeom>
        </p:spPr>
      </p:pic>
    </p:spTree>
    <p:extLst>
      <p:ext uri="{BB962C8B-B14F-4D97-AF65-F5344CB8AC3E}">
        <p14:creationId xmlns:p14="http://schemas.microsoft.com/office/powerpoint/2010/main" val="84536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sp>
        <p:nvSpPr>
          <p:cNvPr id="2" name="CasellaDiTesto 1"/>
          <p:cNvSpPr txBox="1"/>
          <p:nvPr/>
        </p:nvSpPr>
        <p:spPr>
          <a:xfrm>
            <a:off x="611560" y="404664"/>
            <a:ext cx="8208912" cy="584775"/>
          </a:xfrm>
          <a:prstGeom prst="rect">
            <a:avLst/>
          </a:prstGeom>
          <a:noFill/>
        </p:spPr>
        <p:txBody>
          <a:bodyPr wrap="square" rtlCol="0">
            <a:spAutoFit/>
          </a:bodyPr>
          <a:lstStyle/>
          <a:p>
            <a:r>
              <a:rPr lang="it-IT" sz="3200" b="1" cap="small" dirty="0">
                <a:solidFill>
                  <a:schemeClr val="bg1"/>
                </a:solidFill>
              </a:rPr>
              <a:t>PIATTAFORMA DOMINO - PROCESSI</a:t>
            </a:r>
            <a:endParaRPr lang="it-IT" sz="3200" b="1" cap="small" dirty="0">
              <a:solidFill>
                <a:schemeClr val="bg1"/>
              </a:solidFill>
            </a:endParaRPr>
          </a:p>
        </p:txBody>
      </p:sp>
      <p:sp>
        <p:nvSpPr>
          <p:cNvPr id="4" name="CasellaDiTesto 3"/>
          <p:cNvSpPr txBox="1"/>
          <p:nvPr/>
        </p:nvSpPr>
        <p:spPr>
          <a:xfrm>
            <a:off x="824365" y="1032028"/>
            <a:ext cx="7704856" cy="646331"/>
          </a:xfrm>
          <a:prstGeom prst="rect">
            <a:avLst/>
          </a:prstGeom>
          <a:noFill/>
        </p:spPr>
        <p:txBody>
          <a:bodyPr wrap="square" rtlCol="0">
            <a:spAutoFit/>
          </a:bodyPr>
          <a:lstStyle/>
          <a:p>
            <a:pPr algn="just"/>
            <a:r>
              <a:rPr lang="it-IT" dirty="0">
                <a:solidFill>
                  <a:schemeClr val="bg1"/>
                </a:solidFill>
              </a:rPr>
              <a:t>Domino recepisce le mappature dei processi. I profili sono scomposti in sotto processi, fasi e attività.</a:t>
            </a:r>
            <a:endParaRPr lang="it-IT" dirty="0">
              <a:solidFill>
                <a:schemeClr val="bg1"/>
              </a:solidFill>
            </a:endParaRPr>
          </a:p>
        </p:txBody>
      </p:sp>
      <p:pic>
        <p:nvPicPr>
          <p:cNvPr id="5" name="Picture 2" descr="R:\PROD-CLIENTI-CONSULMAN\Manital-2015-Gallo\03 - Stefano\99 - TEMP\Processi Piattaforma.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
          <a:stretch/>
        </p:blipFill>
        <p:spPr bwMode="auto">
          <a:xfrm>
            <a:off x="467544" y="1916832"/>
            <a:ext cx="8244916" cy="380741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36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1A7C8"/>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664"/>
            <a:ext cx="9144000" cy="5143500"/>
          </a:xfrm>
          <a:prstGeom prst="rect">
            <a:avLst/>
          </a:prstGeom>
        </p:spPr>
      </p:pic>
    </p:spTree>
    <p:extLst>
      <p:ext uri="{BB962C8B-B14F-4D97-AF65-F5344CB8AC3E}">
        <p14:creationId xmlns:p14="http://schemas.microsoft.com/office/powerpoint/2010/main" val="384686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2819</TotalTime>
  <Words>604</Words>
  <Application>Microsoft Office PowerPoint</Application>
  <PresentationFormat>Presentazione su schermo (4:3)</PresentationFormat>
  <Paragraphs>74</Paragraphs>
  <Slides>19</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Helvetica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RIFERIMENTI PER LA GESTIONE DEL PROGETTO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Dellarole Stefano</dc:creator>
  <cp:lastModifiedBy>Negri Simona</cp:lastModifiedBy>
  <cp:revision>214</cp:revision>
  <cp:lastPrinted>2016-03-22T11:37:10Z</cp:lastPrinted>
  <dcterms:created xsi:type="dcterms:W3CDTF">2016-02-26T13:52:43Z</dcterms:created>
  <dcterms:modified xsi:type="dcterms:W3CDTF">2016-10-24T10:37:47Z</dcterms:modified>
</cp:coreProperties>
</file>